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72" r:id="rId2"/>
    <p:sldId id="275" r:id="rId3"/>
    <p:sldId id="276" r:id="rId4"/>
    <p:sldId id="1797" r:id="rId5"/>
    <p:sldId id="1815" r:id="rId6"/>
    <p:sldId id="1803" r:id="rId7"/>
    <p:sldId id="1781" r:id="rId8"/>
    <p:sldId id="1782" r:id="rId9"/>
    <p:sldId id="1806" r:id="rId10"/>
    <p:sldId id="1807" r:id="rId11"/>
    <p:sldId id="1784" r:id="rId12"/>
    <p:sldId id="1786" r:id="rId13"/>
    <p:sldId id="1821" r:id="rId14"/>
    <p:sldId id="1787" r:id="rId15"/>
    <p:sldId id="1816" r:id="rId16"/>
    <p:sldId id="1822" r:id="rId17"/>
    <p:sldId id="1823" r:id="rId18"/>
    <p:sldId id="1819" r:id="rId19"/>
    <p:sldId id="1817" r:id="rId20"/>
    <p:sldId id="1820" r:id="rId21"/>
    <p:sldId id="1791" r:id="rId22"/>
    <p:sldId id="1810" r:id="rId23"/>
    <p:sldId id="1824" r:id="rId24"/>
    <p:sldId id="1800" r:id="rId25"/>
    <p:sldId id="1801" r:id="rId26"/>
    <p:sldId id="1814" r:id="rId27"/>
    <p:sldId id="17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6" userDrawn="1">
          <p15:clr>
            <a:srgbClr val="A4A3A4"/>
          </p15:clr>
        </p15:guide>
        <p15:guide id="2" pos="2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1"/>
    <p:restoredTop sz="70074"/>
  </p:normalViewPr>
  <p:slideViewPr>
    <p:cSldViewPr snapToGrid="0" showGuides="1">
      <p:cViewPr varScale="1">
        <p:scale>
          <a:sx n="97" d="100"/>
          <a:sy n="97" d="100"/>
        </p:scale>
        <p:origin x="2792" y="200"/>
      </p:cViewPr>
      <p:guideLst>
        <p:guide orient="horz" pos="4056"/>
        <p:guide pos="2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F72E-0F2F-3E4E-A764-7A0656818ED5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8551B-B784-B045-AC5D-13195349C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4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E4720-4C00-D544-9381-8F095C97AC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8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2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94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44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2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01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9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6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21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43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5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0456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42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745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56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64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7313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805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39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E4720-4C00-D544-9381-8F095C97AC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74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534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1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56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E4720-4C00-D544-9381-8F095C97AC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03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09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8551B-B784-B045-AC5D-13195349C3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02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E45D3-1E7E-B73E-B460-1650E6150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67AC4-9F94-FC06-6E63-4C86ACFE8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65756-ED49-10A9-6932-C4F43CA5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66C04-364B-CEB6-4B14-8AAF3074B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F3699-1386-75A3-921F-9E742884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3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5991-09AA-99D3-C8FE-B74CEF44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BBD3B-AFB9-C44C-3212-E020EF1E4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50D6E-DF32-7A02-1428-3892E330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50276-B574-B56A-30C0-6B8891C50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3586-6946-AFE1-BCCF-77E9D6C2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08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195DC-AC4A-187A-0486-B85F55ACF1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BCD7F-F430-218F-E915-E4EA18EFD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94AE4-A7DA-9ED4-5974-F24F1944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C13FF-224D-ED59-BCFA-810CDE59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2A167-12A2-AC18-15E2-CEE2E4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4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9603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95B0-D38D-9E58-977F-9CC116692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4D42-0F6A-5605-7832-AB1F9501C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9F9D0-E5FA-266E-99C6-87DF150B6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90FDB-A89B-01D0-0F18-F5971A85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FB8DA-63B3-F957-512A-C9E128CD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6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8E5E8-0EF8-71D1-A460-6B9E3E6A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EDD08-4546-C314-00AB-07CFF50A9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6A9D1-DA27-4D9C-0CC1-99C913A73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5110-756D-BE87-BE30-BD40E18B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788C4-9E6B-B6EB-79BE-7AB7A882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7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6DDC-7B24-55A3-0666-CCA10087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41112-631F-1911-ED54-91C69E875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6A2B5-96D5-5265-FB30-F1B0BD2DD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390A4-4D9E-E57B-9BD1-C7C8F0CD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67300-848D-351D-82D6-B08D56F31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4BACA-CE5E-3CBE-2E0F-0F1635427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62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73C5-F054-72EA-3EE9-B7E7C672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0CE47-2E86-C62C-3416-2E5EDE875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4680C-0D33-BA29-BABD-EBE3C84A1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69FFC-391B-0935-F2AD-D220C1A86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70E4C-A62F-630F-602D-12E43A389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73F19C-F104-75E7-4968-E14E2991B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B3613-FA81-7896-DED4-31A8BDBB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B6388E-3820-1BC2-09B8-769B17E0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08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B025-C532-C583-4888-F9843FF4D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2CA34-BE03-9D96-FA80-A9585D4B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88F82-D942-665B-CBA8-8D336FEF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D72F9-B0C3-4F95-524E-986AA659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1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C96275-A23F-49C7-88DB-7F052121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EA2CA8-BDC1-64F3-7D40-CE08EBBB9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DA93-BC76-0A75-439E-8DF6F294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5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7A0D3-D195-F064-19B7-7031CE92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A3EA-EEF2-D31B-4BA8-4A716C949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17A6F-89B0-762A-831D-45805AEA4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03602-EF56-2ACE-5C7A-A6FC60E6F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6FDD1-C3A0-8677-A667-D4FBECCC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4AAE2-98AE-50F7-619A-6A80C7B27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7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7AF96-03BD-05FA-5D67-FE365CD6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048E0D-41D2-7DBE-B5EE-A403BD774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9D0F0-CA24-98AB-9EEC-89D35E917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D4EBD-2B5F-548E-BC89-CA21DC0D8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7500E-429E-3912-C580-5AA1D54A0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6C59A-AD7A-6A23-ADC0-F1DDF5C7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31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78C4A-8BCD-448B-8154-CF00BCB8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5B3C8-3F99-8565-BEE1-F40A3D2BE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17287-CC97-D686-0FA2-F0691E8DD6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BF31B-0B6E-F741-BEA0-B800F37301CD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58E28-A48C-9FE2-05AB-F438CAD86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E36AD-E10D-145C-0246-C172862F5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B03C-AA0F-CB4A-A47E-661BCE263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57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64.png"/><Relationship Id="rId4" Type="http://schemas.openxmlformats.org/officeDocument/2006/relationships/image" Target="../media/image2.png"/><Relationship Id="rId9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2A6E03-010E-6541-B1F0-EF748B407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827" y="3620174"/>
            <a:ext cx="5993573" cy="494626"/>
          </a:xfrm>
        </p:spPr>
        <p:txBody>
          <a:bodyPr>
            <a:no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Shurui</a:t>
            </a:r>
            <a:r>
              <a:rPr lang="zh-CN" alt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Zhou</a:t>
            </a:r>
          </a:p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</a:p>
          <a:p>
            <a:endParaRPr lang="en-US" altLang="zh-CN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D169F36A-C65A-D040-8609-97B8E85FD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10" r="58452" b="78579"/>
          <a:stretch/>
        </p:blipFill>
        <p:spPr>
          <a:xfrm>
            <a:off x="4049122" y="5716615"/>
            <a:ext cx="4427714" cy="1141385"/>
          </a:xfrm>
          <a:prstGeom prst="rect">
            <a:avLst/>
          </a:prstGeom>
        </p:spPr>
      </p:pic>
      <p:grpSp>
        <p:nvGrpSpPr>
          <p:cNvPr id="7" name="Shape 653">
            <a:extLst>
              <a:ext uri="{FF2B5EF4-FFF2-40B4-BE49-F238E27FC236}">
                <a16:creationId xmlns:a16="http://schemas.microsoft.com/office/drawing/2014/main" id="{90165B23-835D-61B8-FE50-A32033F007BB}"/>
              </a:ext>
            </a:extLst>
          </p:cNvPr>
          <p:cNvGrpSpPr/>
          <p:nvPr/>
        </p:nvGrpSpPr>
        <p:grpSpPr>
          <a:xfrm>
            <a:off x="4253321" y="4713164"/>
            <a:ext cx="3823858" cy="912983"/>
            <a:chOff x="1433292" y="1952754"/>
            <a:chExt cx="2368287" cy="434954"/>
          </a:xfrm>
        </p:grpSpPr>
        <p:sp>
          <p:nvSpPr>
            <p:cNvPr id="8" name="Shape 654">
              <a:extLst>
                <a:ext uri="{FF2B5EF4-FFF2-40B4-BE49-F238E27FC236}">
                  <a16:creationId xmlns:a16="http://schemas.microsoft.com/office/drawing/2014/main" id="{CA640FD1-481A-CE9A-0519-0BE944AEE2B7}"/>
                </a:ext>
              </a:extLst>
            </p:cNvPr>
            <p:cNvSpPr txBox="1"/>
            <p:nvPr/>
          </p:nvSpPr>
          <p:spPr>
            <a:xfrm rot="21599163">
              <a:off x="1741436" y="1952754"/>
              <a:ext cx="2060143" cy="434954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3600" dirty="0">
                  <a:ea typeface="Comic Sans MS"/>
                  <a:cs typeface="Comic Sans MS"/>
                  <a:sym typeface="Comic Sans MS"/>
                </a:rPr>
                <a:t>@shuishuiblue</a:t>
              </a:r>
              <a:endParaRPr sz="3600" dirty="0"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9" name="Shape 655">
              <a:extLst>
                <a:ext uri="{FF2B5EF4-FFF2-40B4-BE49-F238E27FC236}">
                  <a16:creationId xmlns:a16="http://schemas.microsoft.com/office/drawing/2014/main" id="{A45371F1-402B-B1D6-75F4-0E22DA263EA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256" t="10754" r="7685" b="10399"/>
            <a:stretch/>
          </p:blipFill>
          <p:spPr>
            <a:xfrm>
              <a:off x="1433292" y="2054223"/>
              <a:ext cx="351090" cy="26085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2" descr="Download University of Toronto (UToronto, U of T) Logo in SVG Vector or PNG  File Format - Logo.wine">
            <a:extLst>
              <a:ext uri="{FF2B5EF4-FFF2-40B4-BE49-F238E27FC236}">
                <a16:creationId xmlns:a16="http://schemas.microsoft.com/office/drawing/2014/main" id="{1C5D05AE-3348-A4FB-7601-B0FE0E56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441" y="4648200"/>
            <a:ext cx="4160959" cy="277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Open source - Free logo icons">
            <a:extLst>
              <a:ext uri="{FF2B5EF4-FFF2-40B4-BE49-F238E27FC236}">
                <a16:creationId xmlns:a16="http://schemas.microsoft.com/office/drawing/2014/main" id="{C65EC79B-48A3-6380-26CD-6284BA0C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1" y="57404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cience - Free education icons">
            <a:extLst>
              <a:ext uri="{FF2B5EF4-FFF2-40B4-BE49-F238E27FC236}">
                <a16:creationId xmlns:a16="http://schemas.microsoft.com/office/drawing/2014/main" id="{09ABC50D-CF44-FF93-04F4-A0E0909DE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5765800"/>
            <a:ext cx="9271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F575B36-0072-8AB2-31FA-51C4BD164E19}"/>
              </a:ext>
            </a:extLst>
          </p:cNvPr>
          <p:cNvSpPr/>
          <p:nvPr/>
        </p:nvSpPr>
        <p:spPr>
          <a:xfrm>
            <a:off x="0" y="0"/>
            <a:ext cx="12192000" cy="3174999"/>
          </a:xfrm>
          <a:prstGeom prst="rect">
            <a:avLst/>
          </a:prstGeom>
          <a:solidFill>
            <a:srgbClr val="2535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A57D906-4298-412C-5764-52FA245AB7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37337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the Sustainability Challenges</a:t>
            </a:r>
            <a:br>
              <a:rPr lang="en-US" sz="4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Building Open-Source Scientific Software</a:t>
            </a:r>
          </a:p>
        </p:txBody>
      </p:sp>
      <p:pic>
        <p:nvPicPr>
          <p:cNvPr id="15362" name="Picture 2" descr="Handshake - Free business icons">
            <a:extLst>
              <a:ext uri="{FF2B5EF4-FFF2-40B4-BE49-F238E27FC236}">
                <a16:creationId xmlns:a16="http://schemas.microsoft.com/office/drawing/2014/main" id="{3BD2186A-DAB5-8E92-33A2-0512EA9C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46720" y="5752865"/>
            <a:ext cx="940035" cy="94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74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C61DD5-99B2-F63A-DA39-C4E4E7DB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64" y="2394256"/>
            <a:ext cx="6533441" cy="282891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419B545-0A34-C474-9030-BC035D4FDB07}"/>
              </a:ext>
            </a:extLst>
          </p:cNvPr>
          <p:cNvSpPr/>
          <p:nvPr/>
        </p:nvSpPr>
        <p:spPr>
          <a:xfrm>
            <a:off x="419100" y="185530"/>
            <a:ext cx="2292626" cy="229262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95EF2B-7A7D-427D-051B-DF567354BC2D}"/>
              </a:ext>
            </a:extLst>
          </p:cNvPr>
          <p:cNvSpPr txBox="1">
            <a:spLocks/>
          </p:cNvSpPr>
          <p:nvPr/>
        </p:nvSpPr>
        <p:spPr>
          <a:xfrm>
            <a:off x="3048000" y="540026"/>
            <a:ext cx="9144000" cy="1205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</a:rPr>
              <a:t>What are the</a:t>
            </a:r>
            <a:br>
              <a:rPr lang="en-US" sz="3200" dirty="0">
                <a:latin typeface="Arial" panose="020B0604020202020204" pitchFamily="34" charset="0"/>
              </a:rPr>
            </a:br>
            <a:r>
              <a:rPr lang="en-US" sz="3200" dirty="0">
                <a:latin typeface="Arial" panose="020B0604020202020204" pitchFamily="34" charset="0"/>
              </a:rPr>
              <a:t>main factors for sustaining the scientific OSS community?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Magnifying glass - Free miscellaneous icons">
            <a:extLst>
              <a:ext uri="{FF2B5EF4-FFF2-40B4-BE49-F238E27FC236}">
                <a16:creationId xmlns:a16="http://schemas.microsoft.com/office/drawing/2014/main" id="{1DB9E470-D387-AB92-6C31-3C543C19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62401" flipH="1">
            <a:off x="832216" y="1759710"/>
            <a:ext cx="5485941" cy="55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61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5AF488-EBB6-2774-9637-F5E54047CFB9}"/>
              </a:ext>
            </a:extLst>
          </p:cNvPr>
          <p:cNvSpPr/>
          <p:nvPr/>
        </p:nvSpPr>
        <p:spPr>
          <a:xfrm>
            <a:off x="0" y="-18446"/>
            <a:ext cx="12188496" cy="1237645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90CD0-76D9-AB11-AEDB-62832010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92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   A Case Study on a scientific software in Physics domain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565CF-FA7C-29B0-C43E-4A744C841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577" b="19669"/>
          <a:stretch/>
        </p:blipFill>
        <p:spPr>
          <a:xfrm>
            <a:off x="3909925" y="1447800"/>
            <a:ext cx="1892315" cy="1581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DB8E20-B0C2-AD84-FB7D-7BB718F5B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14" b="27167"/>
          <a:stretch/>
        </p:blipFill>
        <p:spPr>
          <a:xfrm>
            <a:off x="152400" y="2502694"/>
            <a:ext cx="2647950" cy="2081212"/>
          </a:xfrm>
          <a:prstGeom prst="rect">
            <a:avLst/>
          </a:prstGeom>
        </p:spPr>
      </p:pic>
      <p:pic>
        <p:nvPicPr>
          <p:cNvPr id="10244" name="Picture 4" descr="Survey Icons &amp; Symbols">
            <a:extLst>
              <a:ext uri="{FF2B5EF4-FFF2-40B4-BE49-F238E27FC236}">
                <a16:creationId xmlns:a16="http://schemas.microsoft.com/office/drawing/2014/main" id="{38B67ED5-C912-7A1B-E2A2-BA9AF802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25" y="3930276"/>
            <a:ext cx="1919375" cy="19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70A24-1115-4B0B-79A1-5FE8B4223B80}"/>
              </a:ext>
            </a:extLst>
          </p:cNvPr>
          <p:cNvSpPr txBox="1"/>
          <p:nvPr/>
        </p:nvSpPr>
        <p:spPr>
          <a:xfrm>
            <a:off x="381000" y="4482018"/>
            <a:ext cx="22428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Mining </a:t>
            </a:r>
          </a:p>
          <a:p>
            <a:r>
              <a:rPr lang="en-US" sz="3200" dirty="0"/>
              <a:t>Repositories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8501B-24A7-6ADC-9456-3274E475651D}"/>
              </a:ext>
            </a:extLst>
          </p:cNvPr>
          <p:cNvSpPr txBox="1"/>
          <p:nvPr/>
        </p:nvSpPr>
        <p:spPr>
          <a:xfrm>
            <a:off x="4048978" y="3022313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9D94F-3B58-51DC-6317-EAD7EF7F4498}"/>
              </a:ext>
            </a:extLst>
          </p:cNvPr>
          <p:cNvSpPr txBox="1"/>
          <p:nvPr/>
        </p:nvSpPr>
        <p:spPr>
          <a:xfrm>
            <a:off x="4226350" y="6006525"/>
            <a:ext cx="1305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Survey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3BE030F-D616-CDBD-BC73-57003A7FA6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52775" y="2314574"/>
            <a:ext cx="12700" cy="2566701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A1D476-9EFA-284C-367E-DBD6460CF7A2}"/>
              </a:ext>
            </a:extLst>
          </p:cNvPr>
          <p:cNvCxnSpPr>
            <a:cxnSpLocks/>
          </p:cNvCxnSpPr>
          <p:nvPr/>
        </p:nvCxnSpPr>
        <p:spPr>
          <a:xfrm>
            <a:off x="2647950" y="3714750"/>
            <a:ext cx="93345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9EDD981-56EE-8770-F5C1-EDE08EA537CD}"/>
              </a:ext>
            </a:extLst>
          </p:cNvPr>
          <p:cNvSpPr/>
          <p:nvPr/>
        </p:nvSpPr>
        <p:spPr>
          <a:xfrm>
            <a:off x="6031727" y="1797657"/>
            <a:ext cx="1169174" cy="116917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03B426-FB85-C12C-2EDF-5549C54F70C0}"/>
              </a:ext>
            </a:extLst>
          </p:cNvPr>
          <p:cNvSpPr txBox="1">
            <a:spLocks/>
          </p:cNvSpPr>
          <p:nvPr/>
        </p:nvSpPr>
        <p:spPr>
          <a:xfrm>
            <a:off x="8362950" y="1758232"/>
            <a:ext cx="2533650" cy="768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Science-related challenges in OSS context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4" descr="Science - Free education icons">
            <a:extLst>
              <a:ext uri="{FF2B5EF4-FFF2-40B4-BE49-F238E27FC236}">
                <a16:creationId xmlns:a16="http://schemas.microsoft.com/office/drawing/2014/main" id="{67FE5760-E8C6-8285-FA9B-BC845856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72" y="1637111"/>
            <a:ext cx="916978" cy="91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Open source - Free logo icons">
            <a:extLst>
              <a:ext uri="{FF2B5EF4-FFF2-40B4-BE49-F238E27FC236}">
                <a16:creationId xmlns:a16="http://schemas.microsoft.com/office/drawing/2014/main" id="{5B199CD0-6AA7-3348-8615-E67034E9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110" y="2532460"/>
            <a:ext cx="763190" cy="76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2450AF0-378B-CDD3-56CE-AFA76892CCD7}"/>
              </a:ext>
            </a:extLst>
          </p:cNvPr>
          <p:cNvSpPr/>
          <p:nvPr/>
        </p:nvSpPr>
        <p:spPr>
          <a:xfrm>
            <a:off x="6050777" y="4426557"/>
            <a:ext cx="1169174" cy="116917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032A259-407E-36B3-303A-A0C28A505861}"/>
              </a:ext>
            </a:extLst>
          </p:cNvPr>
          <p:cNvSpPr txBox="1">
            <a:spLocks/>
          </p:cNvSpPr>
          <p:nvPr/>
        </p:nvSpPr>
        <p:spPr>
          <a:xfrm>
            <a:off x="8382000" y="4387132"/>
            <a:ext cx="3371850" cy="768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OSS-related challenges in scientific comm.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4" descr="Science - Free education icons">
            <a:extLst>
              <a:ext uri="{FF2B5EF4-FFF2-40B4-BE49-F238E27FC236}">
                <a16:creationId xmlns:a16="http://schemas.microsoft.com/office/drawing/2014/main" id="{60B369D0-5066-5711-441D-A284E4BC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010" y="5085161"/>
            <a:ext cx="896540" cy="8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Open source - Free logo icons">
            <a:extLst>
              <a:ext uri="{FF2B5EF4-FFF2-40B4-BE49-F238E27FC236}">
                <a16:creationId xmlns:a16="http://schemas.microsoft.com/office/drawing/2014/main" id="{2A4B5DE0-B444-D87F-2821-9BD9A706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10" y="4342210"/>
            <a:ext cx="763190" cy="76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009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95EA4-1123-3C73-AA81-AC06482A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48" y="1867634"/>
            <a:ext cx="9563100" cy="4084042"/>
          </a:xfrm>
        </p:spPr>
        <p:txBody>
          <a:bodyPr>
            <a:normAutofit/>
          </a:bodyPr>
          <a:lstStyle/>
          <a:p>
            <a:r>
              <a:rPr lang="en-US" sz="3200" dirty="0"/>
              <a:t>A software ecosystem </a:t>
            </a:r>
          </a:p>
          <a:p>
            <a:r>
              <a:rPr lang="en-US" sz="3200" dirty="0"/>
              <a:t>1 core package &amp; 50 interoperable packages </a:t>
            </a:r>
          </a:p>
          <a:p>
            <a:r>
              <a:rPr lang="en-US" sz="3200" dirty="0"/>
              <a:t>Core package has 1.6K forks</a:t>
            </a:r>
          </a:p>
          <a:p>
            <a:r>
              <a:rPr lang="en-US" sz="3200" dirty="0"/>
              <a:t>Over 10 years</a:t>
            </a:r>
          </a:p>
          <a:p>
            <a:r>
              <a:rPr lang="en-US" sz="3200" dirty="0"/>
              <a:t>The project has been cited over 5.5K times </a:t>
            </a:r>
          </a:p>
          <a:p>
            <a:r>
              <a:rPr lang="en-US" sz="3200" dirty="0"/>
              <a:t>41 core contributors</a:t>
            </a:r>
          </a:p>
          <a:p>
            <a:r>
              <a:rPr lang="en-US" sz="3200" b="0" i="0" dirty="0">
                <a:solidFill>
                  <a:srgbClr val="1D1C1D"/>
                </a:solidFill>
                <a:effectLst/>
                <a:latin typeface="Slack-Lato"/>
              </a:rPr>
              <a:t> &gt; 400 </a:t>
            </a:r>
            <a:r>
              <a:rPr lang="en-US" sz="3200" dirty="0"/>
              <a:t> contributors in total</a:t>
            </a:r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A circular object with holes in it&#10;&#10;Description automatically generated with low confidence">
            <a:extLst>
              <a:ext uri="{FF2B5EF4-FFF2-40B4-BE49-F238E27FC236}">
                <a16:creationId xmlns:a16="http://schemas.microsoft.com/office/drawing/2014/main" id="{4CBBC53C-AB3D-FFD1-1CE6-046EC7267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3" t="19269" r="33427" b="18794"/>
          <a:stretch/>
        </p:blipFill>
        <p:spPr>
          <a:xfrm>
            <a:off x="8782050" y="1752600"/>
            <a:ext cx="340995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6F19D1-D4D9-10BA-C618-92F228A44328}"/>
              </a:ext>
            </a:extLst>
          </p:cNvPr>
          <p:cNvSpPr/>
          <p:nvPr/>
        </p:nvSpPr>
        <p:spPr>
          <a:xfrm>
            <a:off x="0" y="-18446"/>
            <a:ext cx="12188496" cy="1237645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1DCC5A-F5FB-D93A-8248-845BD409F18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19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  A brief intro of </a:t>
            </a:r>
            <a:r>
              <a:rPr lang="en-US" dirty="0" err="1">
                <a:solidFill>
                  <a:schemeClr val="bg1"/>
                </a:solidFill>
              </a:rPr>
              <a:t>Moonpie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87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5AF488-EBB6-2774-9637-F5E54047CFB9}"/>
              </a:ext>
            </a:extLst>
          </p:cNvPr>
          <p:cNvSpPr/>
          <p:nvPr/>
        </p:nvSpPr>
        <p:spPr>
          <a:xfrm>
            <a:off x="0" y="-18446"/>
            <a:ext cx="12188496" cy="1237645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90CD0-76D9-AB11-AEDB-62832010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92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   A Case Study on a scientific software in Physics domain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565CF-FA7C-29B0-C43E-4A744C841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577" b="19669"/>
          <a:stretch/>
        </p:blipFill>
        <p:spPr>
          <a:xfrm>
            <a:off x="3909925" y="1447800"/>
            <a:ext cx="1892315" cy="1581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DB8E20-B0C2-AD84-FB7D-7BB718F5B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14" b="27167"/>
          <a:stretch/>
        </p:blipFill>
        <p:spPr>
          <a:xfrm>
            <a:off x="152400" y="2502694"/>
            <a:ext cx="2647950" cy="2081212"/>
          </a:xfrm>
          <a:prstGeom prst="rect">
            <a:avLst/>
          </a:prstGeom>
        </p:spPr>
      </p:pic>
      <p:pic>
        <p:nvPicPr>
          <p:cNvPr id="10244" name="Picture 4" descr="Survey Icons &amp; Symbols">
            <a:extLst>
              <a:ext uri="{FF2B5EF4-FFF2-40B4-BE49-F238E27FC236}">
                <a16:creationId xmlns:a16="http://schemas.microsoft.com/office/drawing/2014/main" id="{38B67ED5-C912-7A1B-E2A2-BA9AF802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25" y="3930276"/>
            <a:ext cx="1919375" cy="19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70A24-1115-4B0B-79A1-5FE8B4223B80}"/>
              </a:ext>
            </a:extLst>
          </p:cNvPr>
          <p:cNvSpPr txBox="1"/>
          <p:nvPr/>
        </p:nvSpPr>
        <p:spPr>
          <a:xfrm>
            <a:off x="381000" y="4482018"/>
            <a:ext cx="22428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Mining </a:t>
            </a:r>
          </a:p>
          <a:p>
            <a:r>
              <a:rPr lang="en-US" sz="3200" dirty="0"/>
              <a:t>Repositories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8501B-24A7-6ADC-9456-3274E475651D}"/>
              </a:ext>
            </a:extLst>
          </p:cNvPr>
          <p:cNvSpPr txBox="1"/>
          <p:nvPr/>
        </p:nvSpPr>
        <p:spPr>
          <a:xfrm>
            <a:off x="4048978" y="3022313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9D94F-3B58-51DC-6317-EAD7EF7F4498}"/>
              </a:ext>
            </a:extLst>
          </p:cNvPr>
          <p:cNvSpPr txBox="1"/>
          <p:nvPr/>
        </p:nvSpPr>
        <p:spPr>
          <a:xfrm>
            <a:off x="4226350" y="6006525"/>
            <a:ext cx="1305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Survey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3BE030F-D616-CDBD-BC73-57003A7FA6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52775" y="2314574"/>
            <a:ext cx="12700" cy="2566701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A1D476-9EFA-284C-367E-DBD6460CF7A2}"/>
              </a:ext>
            </a:extLst>
          </p:cNvPr>
          <p:cNvCxnSpPr>
            <a:cxnSpLocks/>
          </p:cNvCxnSpPr>
          <p:nvPr/>
        </p:nvCxnSpPr>
        <p:spPr>
          <a:xfrm>
            <a:off x="2647950" y="3714750"/>
            <a:ext cx="93345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9EDD981-56EE-8770-F5C1-EDE08EA537CD}"/>
              </a:ext>
            </a:extLst>
          </p:cNvPr>
          <p:cNvSpPr/>
          <p:nvPr/>
        </p:nvSpPr>
        <p:spPr>
          <a:xfrm>
            <a:off x="6031727" y="1797657"/>
            <a:ext cx="1169174" cy="116917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03B426-FB85-C12C-2EDF-5549C54F70C0}"/>
              </a:ext>
            </a:extLst>
          </p:cNvPr>
          <p:cNvSpPr txBox="1">
            <a:spLocks/>
          </p:cNvSpPr>
          <p:nvPr/>
        </p:nvSpPr>
        <p:spPr>
          <a:xfrm>
            <a:off x="8362950" y="1758232"/>
            <a:ext cx="2533650" cy="768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Science-related challenges in OSS context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4" descr="Science - Free education icons">
            <a:extLst>
              <a:ext uri="{FF2B5EF4-FFF2-40B4-BE49-F238E27FC236}">
                <a16:creationId xmlns:a16="http://schemas.microsoft.com/office/drawing/2014/main" id="{67FE5760-E8C6-8285-FA9B-BC845856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72" y="1637111"/>
            <a:ext cx="916978" cy="91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Open source - Free logo icons">
            <a:extLst>
              <a:ext uri="{FF2B5EF4-FFF2-40B4-BE49-F238E27FC236}">
                <a16:creationId xmlns:a16="http://schemas.microsoft.com/office/drawing/2014/main" id="{5B199CD0-6AA7-3348-8615-E67034E9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110" y="2532460"/>
            <a:ext cx="763190" cy="76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2450AF0-378B-CDD3-56CE-AFA76892CCD7}"/>
              </a:ext>
            </a:extLst>
          </p:cNvPr>
          <p:cNvSpPr/>
          <p:nvPr/>
        </p:nvSpPr>
        <p:spPr>
          <a:xfrm>
            <a:off x="6050777" y="4426557"/>
            <a:ext cx="1169174" cy="116917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032A259-407E-36B3-303A-A0C28A505861}"/>
              </a:ext>
            </a:extLst>
          </p:cNvPr>
          <p:cNvSpPr txBox="1">
            <a:spLocks/>
          </p:cNvSpPr>
          <p:nvPr/>
        </p:nvSpPr>
        <p:spPr>
          <a:xfrm>
            <a:off x="8382000" y="4387132"/>
            <a:ext cx="3371850" cy="768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OSS-related challenges in scientific comm.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4" descr="Science - Free education icons">
            <a:extLst>
              <a:ext uri="{FF2B5EF4-FFF2-40B4-BE49-F238E27FC236}">
                <a16:creationId xmlns:a16="http://schemas.microsoft.com/office/drawing/2014/main" id="{60B369D0-5066-5711-441D-A284E4BC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010" y="5085161"/>
            <a:ext cx="896540" cy="8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Open source - Free logo icons">
            <a:extLst>
              <a:ext uri="{FF2B5EF4-FFF2-40B4-BE49-F238E27FC236}">
                <a16:creationId xmlns:a16="http://schemas.microsoft.com/office/drawing/2014/main" id="{2A4B5DE0-B444-D87F-2821-9BD9A706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10" y="4342210"/>
            <a:ext cx="763190" cy="76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42FE56-8116-272C-69F8-837DE558A074}"/>
              </a:ext>
            </a:extLst>
          </p:cNvPr>
          <p:cNvSpPr/>
          <p:nvPr/>
        </p:nvSpPr>
        <p:spPr>
          <a:xfrm>
            <a:off x="3371850" y="1295400"/>
            <a:ext cx="8515350" cy="24765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5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94DCDE-695E-E576-402B-2F5F584D88B6}"/>
              </a:ext>
            </a:extLst>
          </p:cNvPr>
          <p:cNvSpPr txBox="1"/>
          <p:nvPr/>
        </p:nvSpPr>
        <p:spPr>
          <a:xfrm>
            <a:off x="419100" y="1295400"/>
            <a:ext cx="10820400" cy="461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cs typeface="Arial" panose="020B0604020202020204" pitchFamily="34" charset="0"/>
              </a:rPr>
              <a:t>Focusing on 41 core contributors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cs typeface="Arial" panose="020B0604020202020204" pitchFamily="34" charset="0"/>
              </a:rPr>
              <a:t>Understanding the type of contributions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cs typeface="Arial" panose="020B0604020202020204" pitchFamily="34" charset="0"/>
              </a:rPr>
              <a:t>The code file can be divided into 2 categories: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cs typeface="Arial" panose="020B0604020202020204" pitchFamily="34" charset="0"/>
              </a:rPr>
              <a:t>Infrastructure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cs typeface="Arial" panose="020B0604020202020204" pitchFamily="34" charset="0"/>
              </a:rPr>
              <a:t>Domain-specific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5289F-F16B-7F04-7FDA-ADFF9EB924CB}"/>
              </a:ext>
            </a:extLst>
          </p:cNvPr>
          <p:cNvSpPr/>
          <p:nvPr/>
        </p:nvSpPr>
        <p:spPr>
          <a:xfrm>
            <a:off x="0" y="0"/>
            <a:ext cx="12188496" cy="1237645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F15F1AF-3CEB-CC1A-51C4-3E6A31859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9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Q1: Science-related challenges in OSS context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4A17C5-98D9-F9CB-6F26-A6CC3358B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1214" b="27167"/>
          <a:stretch/>
        </p:blipFill>
        <p:spPr>
          <a:xfrm>
            <a:off x="9089596" y="4286250"/>
            <a:ext cx="3102404" cy="2438399"/>
          </a:xfrm>
          <a:prstGeom prst="rect">
            <a:avLst/>
          </a:prstGeom>
        </p:spPr>
      </p:pic>
      <p:pic>
        <p:nvPicPr>
          <p:cNvPr id="20" name="Picture 4" descr="Science - Free education icons">
            <a:extLst>
              <a:ext uri="{FF2B5EF4-FFF2-40B4-BE49-F238E27FC236}">
                <a16:creationId xmlns:a16="http://schemas.microsoft.com/office/drawing/2014/main" id="{521FDF69-AFE5-7193-E49D-D5EB73244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5286375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ode Icon Flat - Icon Shop - Download free icons for commercial use">
            <a:extLst>
              <a:ext uri="{FF2B5EF4-FFF2-40B4-BE49-F238E27FC236}">
                <a16:creationId xmlns:a16="http://schemas.microsoft.com/office/drawing/2014/main" id="{DEB3A52D-706B-5211-5EAB-098B3716F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0" y="4260850"/>
            <a:ext cx="768350" cy="76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827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DC7CD9-746B-A250-773B-4178D830D6B9}"/>
              </a:ext>
            </a:extLst>
          </p:cNvPr>
          <p:cNvSpPr/>
          <p:nvPr/>
        </p:nvSpPr>
        <p:spPr>
          <a:xfrm>
            <a:off x="0" y="0"/>
            <a:ext cx="12188496" cy="1237645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606499-0CDD-A7AC-4B6C-C881B052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9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Q1: Science-related challenges in OSS context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4F3B8-F324-DF3B-20E0-B6A2D85F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412251"/>
            <a:ext cx="10706100" cy="3443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23B2F-4488-154D-E56A-5ECA9C0F6A15}"/>
              </a:ext>
            </a:extLst>
          </p:cNvPr>
          <p:cNvSpPr txBox="1"/>
          <p:nvPr/>
        </p:nvSpPr>
        <p:spPr>
          <a:xfrm>
            <a:off x="6735500" y="1865244"/>
            <a:ext cx="4151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 MT Condensed Light" panose="020B0306030101010103" pitchFamily="34" charset="77"/>
                <a:cs typeface="Arial" panose="020B0604020202020204" pitchFamily="34" charset="0"/>
              </a:rPr>
              <a:t>number of merged commits</a:t>
            </a:r>
          </a:p>
        </p:txBody>
      </p:sp>
      <p:pic>
        <p:nvPicPr>
          <p:cNvPr id="11" name="Picture 4" descr="Science - Free education icons">
            <a:extLst>
              <a:ext uri="{FF2B5EF4-FFF2-40B4-BE49-F238E27FC236}">
                <a16:creationId xmlns:a16="http://schemas.microsoft.com/office/drawing/2014/main" id="{AD48DCCD-C185-CA42-BE14-CA8F9CC6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5093449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de Icon Flat - Icon Shop - Download free icons for commercial use">
            <a:extLst>
              <a:ext uri="{FF2B5EF4-FFF2-40B4-BE49-F238E27FC236}">
                <a16:creationId xmlns:a16="http://schemas.microsoft.com/office/drawing/2014/main" id="{0A109213-2BF3-7CD0-1757-192AB207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093449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A3F5EBA-1AF8-38C2-6364-D276E68F0652}"/>
              </a:ext>
            </a:extLst>
          </p:cNvPr>
          <p:cNvGrpSpPr/>
          <p:nvPr/>
        </p:nvGrpSpPr>
        <p:grpSpPr>
          <a:xfrm>
            <a:off x="1752600" y="1428750"/>
            <a:ext cx="2343150" cy="2419350"/>
            <a:chOff x="1771650" y="2190750"/>
            <a:chExt cx="2343150" cy="2419350"/>
          </a:xfrm>
        </p:grpSpPr>
        <p:pic>
          <p:nvPicPr>
            <p:cNvPr id="15" name="Picture 6" descr="Developer - Free user icons">
              <a:extLst>
                <a:ext uri="{FF2B5EF4-FFF2-40B4-BE49-F238E27FC236}">
                  <a16:creationId xmlns:a16="http://schemas.microsoft.com/office/drawing/2014/main" id="{37A85CD0-8800-3A1A-02D3-71B05422B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650" y="2197300"/>
              <a:ext cx="1123498" cy="112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Developer - Free business and finance icons">
              <a:extLst>
                <a:ext uri="{FF2B5EF4-FFF2-40B4-BE49-F238E27FC236}">
                  <a16:creationId xmlns:a16="http://schemas.microsoft.com/office/drawing/2014/main" id="{9E3461AD-A46A-9F77-7D5C-5A21F11E54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316" y="2190750"/>
              <a:ext cx="1113484" cy="1113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95FD952-2C53-E1FB-D037-B630B5D1809F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333399" y="3320798"/>
              <a:ext cx="162151" cy="127025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DEF48C-7305-212C-F2D3-2EDEF2850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8450" y="3276600"/>
              <a:ext cx="571500" cy="13335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57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DC7CD9-746B-A250-773B-4178D830D6B9}"/>
              </a:ext>
            </a:extLst>
          </p:cNvPr>
          <p:cNvSpPr/>
          <p:nvPr/>
        </p:nvSpPr>
        <p:spPr>
          <a:xfrm>
            <a:off x="0" y="0"/>
            <a:ext cx="12188496" cy="1237645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606499-0CDD-A7AC-4B6C-C881B052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9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Q1: Science-related challenges in OSS context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4F3B8-F324-DF3B-20E0-B6A2D85F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412251"/>
            <a:ext cx="10706100" cy="34431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23B2F-4488-154D-E56A-5ECA9C0F6A15}"/>
              </a:ext>
            </a:extLst>
          </p:cNvPr>
          <p:cNvSpPr txBox="1"/>
          <p:nvPr/>
        </p:nvSpPr>
        <p:spPr>
          <a:xfrm>
            <a:off x="419100" y="1884294"/>
            <a:ext cx="4151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badi MT Condensed Light" panose="020B0306030101010103" pitchFamily="34" charset="77"/>
                <a:cs typeface="Arial" panose="020B0604020202020204" pitchFamily="34" charset="0"/>
              </a:rPr>
              <a:t>number of merged commits</a:t>
            </a:r>
          </a:p>
        </p:txBody>
      </p:sp>
      <p:pic>
        <p:nvPicPr>
          <p:cNvPr id="11" name="Picture 4" descr="Science - Free education icons">
            <a:extLst>
              <a:ext uri="{FF2B5EF4-FFF2-40B4-BE49-F238E27FC236}">
                <a16:creationId xmlns:a16="http://schemas.microsoft.com/office/drawing/2014/main" id="{AD48DCCD-C185-CA42-BE14-CA8F9CC6B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5093449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de Icon Flat - Icon Shop - Download free icons for commercial use">
            <a:extLst>
              <a:ext uri="{FF2B5EF4-FFF2-40B4-BE49-F238E27FC236}">
                <a16:creationId xmlns:a16="http://schemas.microsoft.com/office/drawing/2014/main" id="{0A109213-2BF3-7CD0-1757-192AB2077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5093449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DEF48C-7305-212C-F2D3-2EDEF28508F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381750" y="2419350"/>
            <a:ext cx="0" cy="1314450"/>
          </a:xfrm>
          <a:prstGeom prst="straightConnector1">
            <a:avLst/>
          </a:prstGeom>
          <a:ln w="38100">
            <a:solidFill>
              <a:srgbClr val="FF0000"/>
            </a:solidFill>
            <a:headEnd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Engineer Hat Images - Free Download on Freepik">
            <a:extLst>
              <a:ext uri="{FF2B5EF4-FFF2-40B4-BE49-F238E27FC236}">
                <a16:creationId xmlns:a16="http://schemas.microsoft.com/office/drawing/2014/main" id="{CF853278-7429-5D57-C90A-3AE3B7B54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7" t="23611" r="20556" b="34444"/>
          <a:stretch/>
        </p:blipFill>
        <p:spPr bwMode="auto">
          <a:xfrm>
            <a:off x="5238750" y="1581150"/>
            <a:ext cx="1085850" cy="76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Premium Vector | Square academic cap vector flat icon scientist hat symbols  of scientific research and education">
            <a:extLst>
              <a:ext uri="{FF2B5EF4-FFF2-40B4-BE49-F238E27FC236}">
                <a16:creationId xmlns:a16="http://schemas.microsoft.com/office/drawing/2014/main" id="{E2067518-D1C4-30F3-8E14-987381DD0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22" t="26945" r="18611" b="28333"/>
          <a:stretch/>
        </p:blipFill>
        <p:spPr bwMode="auto">
          <a:xfrm>
            <a:off x="6356074" y="1581150"/>
            <a:ext cx="114797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C1961B-CC23-8643-B639-B7C9C07674C8}"/>
              </a:ext>
            </a:extLst>
          </p:cNvPr>
          <p:cNvSpPr/>
          <p:nvPr/>
        </p:nvSpPr>
        <p:spPr>
          <a:xfrm>
            <a:off x="4933950" y="1352550"/>
            <a:ext cx="2895600" cy="10668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30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ientist - Free user icons">
            <a:extLst>
              <a:ext uri="{FF2B5EF4-FFF2-40B4-BE49-F238E27FC236}">
                <a16:creationId xmlns:a16="http://schemas.microsoft.com/office/drawing/2014/main" id="{8AD2A255-60E7-D31F-7A0E-72D7A65D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097041"/>
            <a:ext cx="1176509" cy="11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cientist - Free people icons">
            <a:extLst>
              <a:ext uri="{FF2B5EF4-FFF2-40B4-BE49-F238E27FC236}">
                <a16:creationId xmlns:a16="http://schemas.microsoft.com/office/drawing/2014/main" id="{03E3C3D3-96F0-99FC-6FB5-DF8AA0A8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92" y="5104848"/>
            <a:ext cx="1206801" cy="120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eveloper - Free user icons">
            <a:extLst>
              <a:ext uri="{FF2B5EF4-FFF2-40B4-BE49-F238E27FC236}">
                <a16:creationId xmlns:a16="http://schemas.microsoft.com/office/drawing/2014/main" id="{3479312C-4819-3A64-3186-AE2774A7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32" y="5064814"/>
            <a:ext cx="1265884" cy="12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eveloper - Free business and finance icons">
            <a:extLst>
              <a:ext uri="{FF2B5EF4-FFF2-40B4-BE49-F238E27FC236}">
                <a16:creationId xmlns:a16="http://schemas.microsoft.com/office/drawing/2014/main" id="{3C8C050C-EBB0-CA34-25FD-F73611DB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34" y="5086350"/>
            <a:ext cx="1265884" cy="12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E0A084-E8F5-B7F7-0E5E-140559106CE7}"/>
              </a:ext>
            </a:extLst>
          </p:cNvPr>
          <p:cNvSpPr/>
          <p:nvPr/>
        </p:nvSpPr>
        <p:spPr>
          <a:xfrm>
            <a:off x="0" y="-18445"/>
            <a:ext cx="12188496" cy="1161446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F7D47-5DD2-8A49-5047-4C61F9D9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4299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   Conflicts between different mindsets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CE360-8EA3-1231-01D2-19CFE1D22E42}"/>
              </a:ext>
            </a:extLst>
          </p:cNvPr>
          <p:cNvSpPr txBox="1"/>
          <p:nvPr/>
        </p:nvSpPr>
        <p:spPr>
          <a:xfrm>
            <a:off x="419100" y="1485900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Incentives of making contribution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Prioritizing the tasks</a:t>
            </a: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F9BB7292-E181-1AB4-4D9A-3CFD4D1DA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-577" b="19669"/>
          <a:stretch/>
        </p:blipFill>
        <p:spPr>
          <a:xfrm>
            <a:off x="10169572" y="1200150"/>
            <a:ext cx="1823918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A06DF5-7D8E-D9F1-44FC-712FCB2951BD}"/>
              </a:ext>
            </a:extLst>
          </p:cNvPr>
          <p:cNvSpPr txBox="1"/>
          <p:nvPr/>
        </p:nvSpPr>
        <p:spPr>
          <a:xfrm>
            <a:off x="660400" y="3029932"/>
            <a:ext cx="1074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1" dirty="0">
                <a:effectLst/>
                <a:latin typeface="+mj-lt"/>
              </a:rPr>
              <a:t>“rigid coding standards... they </a:t>
            </a:r>
            <a:r>
              <a:rPr lang="en-US" sz="4000" i="1" dirty="0">
                <a:latin typeface="+mj-lt"/>
              </a:rPr>
              <a:t>need to accept the </a:t>
            </a:r>
            <a:r>
              <a:rPr lang="en-US" sz="4000" b="0" i="1" dirty="0">
                <a:effectLst/>
                <a:latin typeface="+mj-lt"/>
              </a:rPr>
              <a:t>flexible nature of scientific software collaboration”</a:t>
            </a:r>
          </a:p>
        </p:txBody>
      </p:sp>
      <p:pic>
        <p:nvPicPr>
          <p:cNvPr id="11" name="Picture 4" descr="Conflict - Free hands and gestures icons">
            <a:extLst>
              <a:ext uri="{FF2B5EF4-FFF2-40B4-BE49-F238E27FC236}">
                <a16:creationId xmlns:a16="http://schemas.microsoft.com/office/drawing/2014/main" id="{8BCD5AFB-2B4A-737E-A581-D9DEF0C0D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914900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2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E0A084-E8F5-B7F7-0E5E-140559106CE7}"/>
              </a:ext>
            </a:extLst>
          </p:cNvPr>
          <p:cNvSpPr/>
          <p:nvPr/>
        </p:nvSpPr>
        <p:spPr>
          <a:xfrm>
            <a:off x="0" y="-18445"/>
            <a:ext cx="12188496" cy="1161446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F7D47-5DD2-8A49-5047-4C61F9D9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4299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   Conflicts between different mindsets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CE360-8EA3-1231-01D2-19CFE1D22E42}"/>
              </a:ext>
            </a:extLst>
          </p:cNvPr>
          <p:cNvSpPr txBox="1"/>
          <p:nvPr/>
        </p:nvSpPr>
        <p:spPr>
          <a:xfrm>
            <a:off x="419100" y="1466850"/>
            <a:ext cx="817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effectLst/>
                <a:latin typeface="Arial" panose="020B0604020202020204" pitchFamily="34" charset="0"/>
              </a:rPr>
              <a:t>Perception of seniority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4C6EE7-89F0-7232-B689-A5ECEE69E4BD}"/>
              </a:ext>
            </a:extLst>
          </p:cNvPr>
          <p:cNvSpPr txBox="1"/>
          <p:nvPr/>
        </p:nvSpPr>
        <p:spPr>
          <a:xfrm>
            <a:off x="850900" y="2487910"/>
            <a:ext cx="89027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1" dirty="0">
                <a:effectLst/>
                <a:latin typeface="+mj-lt"/>
                <a:cs typeface="Arial" panose="020B0604020202020204" pitchFamily="34" charset="0"/>
              </a:rPr>
              <a:t>“senior researchers in the decision-making position sometime ignore certain PRs because they do not see the value of the research."</a:t>
            </a:r>
          </a:p>
        </p:txBody>
      </p:sp>
      <p:pic>
        <p:nvPicPr>
          <p:cNvPr id="12" name="Picture 2" descr="Scientist - Free user icons">
            <a:extLst>
              <a:ext uri="{FF2B5EF4-FFF2-40B4-BE49-F238E27FC236}">
                <a16:creationId xmlns:a16="http://schemas.microsoft.com/office/drawing/2014/main" id="{EDC7B3CC-65C5-09D9-81DB-B580F9D7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5097041"/>
            <a:ext cx="1176509" cy="117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cientist - Free people icons">
            <a:extLst>
              <a:ext uri="{FF2B5EF4-FFF2-40B4-BE49-F238E27FC236}">
                <a16:creationId xmlns:a16="http://schemas.microsoft.com/office/drawing/2014/main" id="{3BAB76AD-C082-AE5F-2F9F-6F333887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292" y="5104848"/>
            <a:ext cx="1206801" cy="120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Developer - Free user icons">
            <a:extLst>
              <a:ext uri="{FF2B5EF4-FFF2-40B4-BE49-F238E27FC236}">
                <a16:creationId xmlns:a16="http://schemas.microsoft.com/office/drawing/2014/main" id="{5646CC83-8A10-09A3-D595-B082229B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32" y="5064814"/>
            <a:ext cx="1265884" cy="12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Developer - Free business and finance icons">
            <a:extLst>
              <a:ext uri="{FF2B5EF4-FFF2-40B4-BE49-F238E27FC236}">
                <a16:creationId xmlns:a16="http://schemas.microsoft.com/office/drawing/2014/main" id="{35B24F2C-A348-77AF-C270-2C536549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234" y="5086350"/>
            <a:ext cx="1265884" cy="126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onflict - Free hands and gestures icons">
            <a:extLst>
              <a:ext uri="{FF2B5EF4-FFF2-40B4-BE49-F238E27FC236}">
                <a16:creationId xmlns:a16="http://schemas.microsoft.com/office/drawing/2014/main" id="{4DC96CF2-941E-6202-7096-978F763AF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0" y="4914900"/>
            <a:ext cx="1498600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CECAFC86-F9A6-B1D8-F63C-28712C141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/>
          <a:srcRect l="-577" b="19669"/>
          <a:stretch/>
        </p:blipFill>
        <p:spPr>
          <a:xfrm>
            <a:off x="10169572" y="1200150"/>
            <a:ext cx="182391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8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5AF488-EBB6-2774-9637-F5E54047CFB9}"/>
              </a:ext>
            </a:extLst>
          </p:cNvPr>
          <p:cNvSpPr/>
          <p:nvPr/>
        </p:nvSpPr>
        <p:spPr>
          <a:xfrm>
            <a:off x="0" y="-18446"/>
            <a:ext cx="12188496" cy="1237645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90CD0-76D9-AB11-AEDB-62832010F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920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   A Case Study on a scientific software in Physics domain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2565CF-FA7C-29B0-C43E-4A744C841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577" b="19669"/>
          <a:stretch/>
        </p:blipFill>
        <p:spPr>
          <a:xfrm>
            <a:off x="3909925" y="1447800"/>
            <a:ext cx="1892315" cy="1581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DB8E20-B0C2-AD84-FB7D-7BB718F5B9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1214" b="27167"/>
          <a:stretch/>
        </p:blipFill>
        <p:spPr>
          <a:xfrm>
            <a:off x="152400" y="2502694"/>
            <a:ext cx="2647950" cy="2081212"/>
          </a:xfrm>
          <a:prstGeom prst="rect">
            <a:avLst/>
          </a:prstGeom>
        </p:spPr>
      </p:pic>
      <p:pic>
        <p:nvPicPr>
          <p:cNvPr id="10244" name="Picture 4" descr="Survey Icons &amp; Symbols">
            <a:extLst>
              <a:ext uri="{FF2B5EF4-FFF2-40B4-BE49-F238E27FC236}">
                <a16:creationId xmlns:a16="http://schemas.microsoft.com/office/drawing/2014/main" id="{38B67ED5-C912-7A1B-E2A2-BA9AF802F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925" y="3930276"/>
            <a:ext cx="1919375" cy="19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70A24-1115-4B0B-79A1-5FE8B4223B80}"/>
              </a:ext>
            </a:extLst>
          </p:cNvPr>
          <p:cNvSpPr txBox="1"/>
          <p:nvPr/>
        </p:nvSpPr>
        <p:spPr>
          <a:xfrm>
            <a:off x="381000" y="4482018"/>
            <a:ext cx="22428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Mining </a:t>
            </a:r>
          </a:p>
          <a:p>
            <a:r>
              <a:rPr lang="en-US" sz="3200" dirty="0"/>
              <a:t>Repositories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A8501B-24A7-6ADC-9456-3274E475651D}"/>
              </a:ext>
            </a:extLst>
          </p:cNvPr>
          <p:cNvSpPr txBox="1"/>
          <p:nvPr/>
        </p:nvSpPr>
        <p:spPr>
          <a:xfrm>
            <a:off x="4048978" y="3022313"/>
            <a:ext cx="1760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F9D94F-3B58-51DC-6317-EAD7EF7F4498}"/>
              </a:ext>
            </a:extLst>
          </p:cNvPr>
          <p:cNvSpPr txBox="1"/>
          <p:nvPr/>
        </p:nvSpPr>
        <p:spPr>
          <a:xfrm>
            <a:off x="4226350" y="6006525"/>
            <a:ext cx="1305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Survey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B3BE030F-D616-CDBD-BC73-57003A7FA6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52775" y="2314574"/>
            <a:ext cx="12700" cy="2566701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A1D476-9EFA-284C-367E-DBD6460CF7A2}"/>
              </a:ext>
            </a:extLst>
          </p:cNvPr>
          <p:cNvCxnSpPr>
            <a:cxnSpLocks/>
          </p:cNvCxnSpPr>
          <p:nvPr/>
        </p:nvCxnSpPr>
        <p:spPr>
          <a:xfrm>
            <a:off x="2647950" y="3714750"/>
            <a:ext cx="93345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49EDD981-56EE-8770-F5C1-EDE08EA537CD}"/>
              </a:ext>
            </a:extLst>
          </p:cNvPr>
          <p:cNvSpPr/>
          <p:nvPr/>
        </p:nvSpPr>
        <p:spPr>
          <a:xfrm>
            <a:off x="6031727" y="1797657"/>
            <a:ext cx="1169174" cy="116917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03B426-FB85-C12C-2EDF-5549C54F70C0}"/>
              </a:ext>
            </a:extLst>
          </p:cNvPr>
          <p:cNvSpPr txBox="1">
            <a:spLocks/>
          </p:cNvSpPr>
          <p:nvPr/>
        </p:nvSpPr>
        <p:spPr>
          <a:xfrm>
            <a:off x="8362950" y="1758232"/>
            <a:ext cx="2533650" cy="768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Science-related challenges in OSS context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4" descr="Science - Free education icons">
            <a:extLst>
              <a:ext uri="{FF2B5EF4-FFF2-40B4-BE49-F238E27FC236}">
                <a16:creationId xmlns:a16="http://schemas.microsoft.com/office/drawing/2014/main" id="{67FE5760-E8C6-8285-FA9B-BC845856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872" y="1637111"/>
            <a:ext cx="916978" cy="91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Open source - Free logo icons">
            <a:extLst>
              <a:ext uri="{FF2B5EF4-FFF2-40B4-BE49-F238E27FC236}">
                <a16:creationId xmlns:a16="http://schemas.microsoft.com/office/drawing/2014/main" id="{5B199CD0-6AA7-3348-8615-E67034E9B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110" y="2532460"/>
            <a:ext cx="763190" cy="76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2450AF0-378B-CDD3-56CE-AFA76892CCD7}"/>
              </a:ext>
            </a:extLst>
          </p:cNvPr>
          <p:cNvSpPr/>
          <p:nvPr/>
        </p:nvSpPr>
        <p:spPr>
          <a:xfrm>
            <a:off x="6050777" y="4426557"/>
            <a:ext cx="1169174" cy="116917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Q2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032A259-407E-36B3-303A-A0C28A505861}"/>
              </a:ext>
            </a:extLst>
          </p:cNvPr>
          <p:cNvSpPr txBox="1">
            <a:spLocks/>
          </p:cNvSpPr>
          <p:nvPr/>
        </p:nvSpPr>
        <p:spPr>
          <a:xfrm>
            <a:off x="8382000" y="4387132"/>
            <a:ext cx="3371850" cy="7687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OSS-related challenges in scientific comm.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4" descr="Science - Free education icons">
            <a:extLst>
              <a:ext uri="{FF2B5EF4-FFF2-40B4-BE49-F238E27FC236}">
                <a16:creationId xmlns:a16="http://schemas.microsoft.com/office/drawing/2014/main" id="{60B369D0-5066-5711-441D-A284E4BC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010" y="5085161"/>
            <a:ext cx="896540" cy="89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Open source - Free logo icons">
            <a:extLst>
              <a:ext uri="{FF2B5EF4-FFF2-40B4-BE49-F238E27FC236}">
                <a16:creationId xmlns:a16="http://schemas.microsoft.com/office/drawing/2014/main" id="{2A4B5DE0-B444-D87F-2821-9BD9A706B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10" y="4342210"/>
            <a:ext cx="763190" cy="76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AC1820-F880-85CE-FF12-C4A4FA2F7805}"/>
              </a:ext>
            </a:extLst>
          </p:cNvPr>
          <p:cNvSpPr/>
          <p:nvPr/>
        </p:nvSpPr>
        <p:spPr>
          <a:xfrm>
            <a:off x="3771900" y="3657600"/>
            <a:ext cx="8134350" cy="308610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5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96C7C3-E1AF-72F1-BE35-AC67818B1E90}"/>
              </a:ext>
            </a:extLst>
          </p:cNvPr>
          <p:cNvSpPr/>
          <p:nvPr/>
        </p:nvSpPr>
        <p:spPr>
          <a:xfrm>
            <a:off x="0" y="-18445"/>
            <a:ext cx="12188496" cy="1181602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1E877A-2206-E96A-F8AA-8EBC8589B9CD}"/>
              </a:ext>
            </a:extLst>
          </p:cNvPr>
          <p:cNvGrpSpPr/>
          <p:nvPr/>
        </p:nvGrpSpPr>
        <p:grpSpPr>
          <a:xfrm>
            <a:off x="5600756" y="3578034"/>
            <a:ext cx="6591244" cy="3108515"/>
            <a:chOff x="677870" y="1997030"/>
            <a:chExt cx="9624916" cy="4539233"/>
          </a:xfrm>
        </p:grpSpPr>
        <p:pic>
          <p:nvPicPr>
            <p:cNvPr id="2052" name="Picture 4" descr="World Map Line Drawing Vector Art, Icons, and Graphics for Free Download">
              <a:extLst>
                <a:ext uri="{FF2B5EF4-FFF2-40B4-BE49-F238E27FC236}">
                  <a16:creationId xmlns:a16="http://schemas.microsoft.com/office/drawing/2014/main" id="{CBACB2FE-3126-1817-731E-20B898A0F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870" y="1997030"/>
              <a:ext cx="9514551" cy="453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8" descr="Developer - Free business and finance icons">
              <a:extLst>
                <a:ext uri="{FF2B5EF4-FFF2-40B4-BE49-F238E27FC236}">
                  <a16:creationId xmlns:a16="http://schemas.microsoft.com/office/drawing/2014/main" id="{49BD4EA9-A011-92AE-ECC1-F967B231BC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0942" y="2367157"/>
              <a:ext cx="1061844" cy="1061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Developer - Free user icons">
              <a:extLst>
                <a:ext uri="{FF2B5EF4-FFF2-40B4-BE49-F238E27FC236}">
                  <a16:creationId xmlns:a16="http://schemas.microsoft.com/office/drawing/2014/main" id="{DD4C4893-DC70-DE37-01E8-E6EB1362D0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0326" y="2910458"/>
              <a:ext cx="907184" cy="907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Developer - Free computer icons">
              <a:extLst>
                <a:ext uri="{FF2B5EF4-FFF2-40B4-BE49-F238E27FC236}">
                  <a16:creationId xmlns:a16="http://schemas.microsoft.com/office/drawing/2014/main" id="{FBF88F9E-D6EE-5F75-13DD-D123F7F8B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719" y="5106006"/>
              <a:ext cx="1159859" cy="115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Developer - Free computer icons">
              <a:extLst>
                <a:ext uri="{FF2B5EF4-FFF2-40B4-BE49-F238E27FC236}">
                  <a16:creationId xmlns:a16="http://schemas.microsoft.com/office/drawing/2014/main" id="{977F8C8F-DC76-9A07-440C-341613B2F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2431" y="2865460"/>
              <a:ext cx="793285" cy="793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Digital nomad - Free computer icons">
              <a:extLst>
                <a:ext uri="{FF2B5EF4-FFF2-40B4-BE49-F238E27FC236}">
                  <a16:creationId xmlns:a16="http://schemas.microsoft.com/office/drawing/2014/main" id="{86B32DBA-7C9C-5B93-F304-8A4484473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5294487"/>
              <a:ext cx="660400" cy="66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Woman Technologist: Medium-Dark Skin Tone Emoji 👩🏾‍💻">
              <a:extLst>
                <a:ext uri="{FF2B5EF4-FFF2-40B4-BE49-F238E27FC236}">
                  <a16:creationId xmlns:a16="http://schemas.microsoft.com/office/drawing/2014/main" id="{CC6951CF-F024-ACF0-2A8E-5DCC6BE8A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145" y="3529823"/>
              <a:ext cx="793286" cy="793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eveloper - Free computer icons">
              <a:extLst>
                <a:ext uri="{FF2B5EF4-FFF2-40B4-BE49-F238E27FC236}">
                  <a16:creationId xmlns:a16="http://schemas.microsoft.com/office/drawing/2014/main" id="{598F798A-4C27-90A9-5072-A4DB97571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811" y="4323109"/>
              <a:ext cx="971378" cy="971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Developer - Free computer icons">
              <a:extLst>
                <a:ext uri="{FF2B5EF4-FFF2-40B4-BE49-F238E27FC236}">
                  <a16:creationId xmlns:a16="http://schemas.microsoft.com/office/drawing/2014/main" id="{B06673A2-1886-9EAF-42F1-578DD51D3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5722" y="2637279"/>
              <a:ext cx="1159859" cy="1159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How To Become an Open Source Contributor | by Emre Savcı | ITNEXT">
            <a:extLst>
              <a:ext uri="{FF2B5EF4-FFF2-40B4-BE49-F238E27FC236}">
                <a16:creationId xmlns:a16="http://schemas.microsoft.com/office/drawing/2014/main" id="{BDD3DD48-BFB1-DD4C-F8AA-1469A0E46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2" b="12536"/>
          <a:stretch/>
        </p:blipFill>
        <p:spPr bwMode="auto">
          <a:xfrm>
            <a:off x="7127609" y="1562100"/>
            <a:ext cx="4721491" cy="165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CA45CAF-21AF-3DB6-6917-06E15CDE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03" y="1752600"/>
            <a:ext cx="10161595" cy="4049999"/>
          </a:xfrm>
        </p:spPr>
        <p:txBody>
          <a:bodyPr>
            <a:normAutofit/>
          </a:bodyPr>
          <a:lstStyle/>
          <a:p>
            <a:r>
              <a:rPr lang="en-US" sz="3600" dirty="0"/>
              <a:t>Sustaining the project</a:t>
            </a:r>
          </a:p>
          <a:p>
            <a:r>
              <a:rPr lang="en-US" sz="3600" dirty="0"/>
              <a:t>Sustaining the community</a:t>
            </a:r>
          </a:p>
        </p:txBody>
      </p:sp>
      <p:pic>
        <p:nvPicPr>
          <p:cNvPr id="15" name="Picture 2" descr="Onboarding icon in iOS Filled Style">
            <a:extLst>
              <a:ext uri="{FF2B5EF4-FFF2-40B4-BE49-F238E27FC236}">
                <a16:creationId xmlns:a16="http://schemas.microsoft.com/office/drawing/2014/main" id="{61C06667-7998-FA93-D68D-07C1D7FF8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77" y="3579077"/>
            <a:ext cx="1575028" cy="149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iendship - Free people icons">
            <a:extLst>
              <a:ext uri="{FF2B5EF4-FFF2-40B4-BE49-F238E27FC236}">
                <a16:creationId xmlns:a16="http://schemas.microsoft.com/office/drawing/2014/main" id="{906BBAF4-C66A-04DB-FF5E-39F13478D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66" y="3579077"/>
            <a:ext cx="1570875" cy="149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FE6B2E1-CA58-C1BF-C622-B7964E95BB3F}"/>
              </a:ext>
            </a:extLst>
          </p:cNvPr>
          <p:cNvSpPr txBox="1">
            <a:spLocks/>
          </p:cNvSpPr>
          <p:nvPr/>
        </p:nvSpPr>
        <p:spPr>
          <a:xfrm>
            <a:off x="0" y="-18445"/>
            <a:ext cx="12188496" cy="1181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Sustainability Challenges in Open-Source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50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DC7CD9-746B-A250-773B-4178D830D6B9}"/>
              </a:ext>
            </a:extLst>
          </p:cNvPr>
          <p:cNvSpPr/>
          <p:nvPr/>
        </p:nvSpPr>
        <p:spPr>
          <a:xfrm>
            <a:off x="0" y="0"/>
            <a:ext cx="12188496" cy="1237645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606499-0CDD-A7AC-4B6C-C881B052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92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  Q2: OSS-related challenges in scientific community</a:t>
            </a:r>
          </a:p>
        </p:txBody>
      </p:sp>
      <p:pic>
        <p:nvPicPr>
          <p:cNvPr id="5" name="Picture 4" descr="Survey Icons &amp; Symbols">
            <a:extLst>
              <a:ext uri="{FF2B5EF4-FFF2-40B4-BE49-F238E27FC236}">
                <a16:creationId xmlns:a16="http://schemas.microsoft.com/office/drawing/2014/main" id="{3F3C7CAE-9EA8-2592-F92B-D1FD938D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96" y="4738170"/>
            <a:ext cx="1548330" cy="154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7EC7C-DDF6-E4F8-25EA-14D85AD45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4779218"/>
            <a:ext cx="2812774" cy="1443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89962F-E7E4-A823-9338-7CF5CC306B94}"/>
              </a:ext>
            </a:extLst>
          </p:cNvPr>
          <p:cNvSpPr txBox="1"/>
          <p:nvPr/>
        </p:nvSpPr>
        <p:spPr>
          <a:xfrm>
            <a:off x="419100" y="1744801"/>
            <a:ext cx="955312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Survey questions to disengaged contributors: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incentive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reason of disengagement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suggestion of improving sustainability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975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F1C3D5-B119-E3E3-E71E-141C747512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6"/>
          <a:stretch/>
        </p:blipFill>
        <p:spPr>
          <a:xfrm>
            <a:off x="766762" y="670729"/>
            <a:ext cx="10853738" cy="6072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059EAA-084E-5F23-6BAB-A90BBC027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0"/>
            <a:ext cx="2286001" cy="1325563"/>
          </a:xfrm>
        </p:spPr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Arial" panose="020B0604020202020204" pitchFamily="34" charset="0"/>
              </a:rPr>
              <a:t>Incentives</a:t>
            </a:r>
            <a:endParaRPr lang="en-US" sz="3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B17295B-BFBC-31B2-4031-87A8ABF9E0D4}"/>
              </a:ext>
            </a:extLst>
          </p:cNvPr>
          <p:cNvSpPr txBox="1">
            <a:spLocks/>
          </p:cNvSpPr>
          <p:nvPr/>
        </p:nvSpPr>
        <p:spPr>
          <a:xfrm>
            <a:off x="8005765" y="0"/>
            <a:ext cx="4033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0" i="0" dirty="0">
                <a:effectLst/>
                <a:latin typeface="Arial" panose="020B0604020202020204" pitchFamily="34" charset="0"/>
              </a:rPr>
              <a:t>Reasons for disengagement</a:t>
            </a:r>
            <a:endParaRPr lang="en-US" sz="3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BD1167-E71D-5D01-387B-2C1288D10D93}"/>
              </a:ext>
            </a:extLst>
          </p:cNvPr>
          <p:cNvSpPr/>
          <p:nvPr/>
        </p:nvSpPr>
        <p:spPr>
          <a:xfrm>
            <a:off x="1333500" y="4914900"/>
            <a:ext cx="1181100" cy="8953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B55511-22DF-A4B1-D87C-3BF9AF5CABC3}"/>
              </a:ext>
            </a:extLst>
          </p:cNvPr>
          <p:cNvSpPr/>
          <p:nvPr/>
        </p:nvSpPr>
        <p:spPr>
          <a:xfrm>
            <a:off x="8115300" y="2838450"/>
            <a:ext cx="2190750" cy="30289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38E1-33F1-657F-DA86-9BB41335A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08CE-B098-7CED-A539-E2405B08A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Not Much GIFs | Tenor">
            <a:extLst>
              <a:ext uri="{FF2B5EF4-FFF2-40B4-BE49-F238E27FC236}">
                <a16:creationId xmlns:a16="http://schemas.microsoft.com/office/drawing/2014/main" id="{A3B95F5D-3FC3-4F24-FC70-F7545A3CA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38302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48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82" name="Picture 10" descr="Strategy Icons – Download for Free in PNG and SVG">
            <a:extLst>
              <a:ext uri="{FF2B5EF4-FFF2-40B4-BE49-F238E27FC236}">
                <a16:creationId xmlns:a16="http://schemas.microsoft.com/office/drawing/2014/main" id="{64BEDE0E-8458-7E7B-D051-E088426EA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5" b="23572"/>
          <a:stretch/>
        </p:blipFill>
        <p:spPr bwMode="auto">
          <a:xfrm>
            <a:off x="9378950" y="2159000"/>
            <a:ext cx="31369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D6FF8D-7C91-226C-1C9F-D120B583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8" name="Picture 6" descr="Was Ist Der Nächste Stock Vektor Art und mehr Bilder von What's Next? -  Englischer Satz - What's Next? - Englischer Satz, Klebezettel, Anleitung -  Konzepte - iStock">
            <a:extLst>
              <a:ext uri="{FF2B5EF4-FFF2-40B4-BE49-F238E27FC236}">
                <a16:creationId xmlns:a16="http://schemas.microsoft.com/office/drawing/2014/main" id="{95DA2F70-5AA3-0645-4E15-597CBB972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89" t="2718"/>
          <a:stretch/>
        </p:blipFill>
        <p:spPr bwMode="auto">
          <a:xfrm>
            <a:off x="228600" y="1041400"/>
            <a:ext cx="3949700" cy="454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85925-F92C-2F96-5E65-B38E9DB4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400" y="2133600"/>
            <a:ext cx="6096000" cy="241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We need a different strategy</a:t>
            </a:r>
          </a:p>
        </p:txBody>
      </p:sp>
    </p:spTree>
    <p:extLst>
      <p:ext uri="{BB962C8B-B14F-4D97-AF65-F5344CB8AC3E}">
        <p14:creationId xmlns:p14="http://schemas.microsoft.com/office/powerpoint/2010/main" val="122504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66DF-634B-4432-7FAB-680F554F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222375"/>
            <a:ext cx="10325037" cy="1325563"/>
          </a:xfrm>
        </p:spPr>
        <p:txBody>
          <a:bodyPr>
            <a:normAutofit/>
          </a:bodyPr>
          <a:lstStyle/>
          <a:p>
            <a:r>
              <a:rPr lang="en-US" sz="3600" b="1" i="0" dirty="0">
                <a:effectLst/>
                <a:latin typeface="Arial" panose="020B0604020202020204" pitchFamily="34" charset="0"/>
              </a:rPr>
              <a:t>Lowering the entry barrier in science</a:t>
            </a:r>
            <a:endParaRPr lang="en-US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5E865-674B-89D2-B5F0-79A2FEB59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355850"/>
            <a:ext cx="11353800" cy="109855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</a:rPr>
              <a:t>Make both SE and science more accessible</a:t>
            </a:r>
          </a:p>
          <a:p>
            <a:pPr lvl="1"/>
            <a:r>
              <a:rPr lang="en-US" sz="3200" dirty="0">
                <a:latin typeface="Arial" panose="020B0604020202020204" pitchFamily="34" charset="0"/>
              </a:rPr>
              <a:t>D</a:t>
            </a:r>
            <a:r>
              <a:rPr lang="en-US" sz="3200" b="0" i="0" dirty="0">
                <a:effectLst/>
                <a:latin typeface="Arial" panose="020B0604020202020204" pitchFamily="34" charset="0"/>
              </a:rPr>
              <a:t>ocumentation for source code and scientific theory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F577826-2B89-9DD9-69C5-6D990F1A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1" y="4702322"/>
            <a:ext cx="1816099" cy="18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arrier - Free security icons">
            <a:extLst>
              <a:ext uri="{FF2B5EF4-FFF2-40B4-BE49-F238E27FC236}">
                <a16:creationId xmlns:a16="http://schemas.microsoft.com/office/drawing/2014/main" id="{F3F001B9-65DF-DE92-E087-1D50C9416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0" y="1066800"/>
            <a:ext cx="15811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D945B6-51CF-5AFD-F0DA-D467392F6137}"/>
              </a:ext>
            </a:extLst>
          </p:cNvPr>
          <p:cNvSpPr txBox="1">
            <a:spLocks/>
          </p:cNvSpPr>
          <p:nvPr/>
        </p:nvSpPr>
        <p:spPr>
          <a:xfrm>
            <a:off x="419100" y="4114800"/>
            <a:ext cx="11563350" cy="1777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</a:rPr>
              <a:t>Tooling support?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83A3D-E7CF-B416-F4A7-6E248A142424}"/>
              </a:ext>
            </a:extLst>
          </p:cNvPr>
          <p:cNvSpPr/>
          <p:nvPr/>
        </p:nvSpPr>
        <p:spPr>
          <a:xfrm>
            <a:off x="0" y="-18445"/>
            <a:ext cx="12188496" cy="1161446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FAA389C-D3DB-79C4-C5EF-BF4EFDE2F4D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42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  We need a different strategy</a:t>
            </a:r>
          </a:p>
        </p:txBody>
      </p:sp>
      <p:pic>
        <p:nvPicPr>
          <p:cNvPr id="9" name="Picture 6" descr="186,000+ Leadership Icon Illustrations, Royalty-Free Vector Graphics &amp; Clip  Art - iStock | Leadership, Leadership logo, Icons">
            <a:extLst>
              <a:ext uri="{FF2B5EF4-FFF2-40B4-BE49-F238E27FC236}">
                <a16:creationId xmlns:a16="http://schemas.microsoft.com/office/drawing/2014/main" id="{CBC57727-99B7-6322-5D6C-2734637A5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0555" r="16389" b="20833"/>
          <a:stretch/>
        </p:blipFill>
        <p:spPr bwMode="auto">
          <a:xfrm>
            <a:off x="1676400" y="4905182"/>
            <a:ext cx="2286000" cy="195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E721CE0-9006-5075-9811-47880879BDC5}"/>
              </a:ext>
            </a:extLst>
          </p:cNvPr>
          <p:cNvGrpSpPr/>
          <p:nvPr/>
        </p:nvGrpSpPr>
        <p:grpSpPr>
          <a:xfrm>
            <a:off x="419100" y="3479800"/>
            <a:ext cx="11353800" cy="3378200"/>
            <a:chOff x="419100" y="3479800"/>
            <a:chExt cx="11353800" cy="3378200"/>
          </a:xfrm>
        </p:grpSpPr>
        <p:pic>
          <p:nvPicPr>
            <p:cNvPr id="11272" name="Picture 8" descr="Roadmap - Free business and finance icons">
              <a:extLst>
                <a:ext uri="{FF2B5EF4-FFF2-40B4-BE49-F238E27FC236}">
                  <a16:creationId xmlns:a16="http://schemas.microsoft.com/office/drawing/2014/main" id="{BBACACA3-AF7D-174E-527F-C21C6A745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4648200"/>
              <a:ext cx="2209800" cy="220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8A5D7C-E251-0BE0-C48F-D4BD09933079}"/>
                </a:ext>
              </a:extLst>
            </p:cNvPr>
            <p:cNvSpPr txBox="1"/>
            <p:nvPr/>
          </p:nvSpPr>
          <p:spPr>
            <a:xfrm>
              <a:off x="7696200" y="5969000"/>
              <a:ext cx="805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GFI</a:t>
              </a:r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53BFF801-6896-DA5A-9711-934B8B70CBE7}"/>
                </a:ext>
              </a:extLst>
            </p:cNvPr>
            <p:cNvSpPr txBox="1">
              <a:spLocks/>
            </p:cNvSpPr>
            <p:nvPr/>
          </p:nvSpPr>
          <p:spPr>
            <a:xfrm>
              <a:off x="419100" y="3479800"/>
              <a:ext cx="11353800" cy="6604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latin typeface="Arial" panose="020B0604020202020204" pitchFamily="34" charset="0"/>
                </a:rPr>
                <a:t>More guidance on Good First Issues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908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5E7A-C1E5-249B-70DE-C9CA44BF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752600"/>
            <a:ext cx="10515600" cy="376238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Recognizing the participation and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50081-298D-70A7-E116-1B80F3C48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606675"/>
            <a:ext cx="9353550" cy="78422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Citing the tool you are using</a:t>
            </a:r>
          </a:p>
          <a:p>
            <a:endParaRPr lang="en-US" sz="32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" descr="Achievement Award Medal icon PNG and SVG Vector Free Download">
            <a:extLst>
              <a:ext uri="{FF2B5EF4-FFF2-40B4-BE49-F238E27FC236}">
                <a16:creationId xmlns:a16="http://schemas.microsoft.com/office/drawing/2014/main" id="{F8C9EC54-3281-AE90-AB88-CC73CCC84C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8" name="Picture 10" descr="Award - Free marketing icons">
            <a:extLst>
              <a:ext uri="{FF2B5EF4-FFF2-40B4-BE49-F238E27FC236}">
                <a16:creationId xmlns:a16="http://schemas.microsoft.com/office/drawing/2014/main" id="{CFF4DD25-8829-9C01-EBC4-891B3A1B2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050" y="2552700"/>
            <a:ext cx="2012950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Pin on Graphics Design Layout">
            <a:extLst>
              <a:ext uri="{FF2B5EF4-FFF2-40B4-BE49-F238E27FC236}">
                <a16:creationId xmlns:a16="http://schemas.microsoft.com/office/drawing/2014/main" id="{AC830479-5C84-AC85-D417-1757B0870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95989">
            <a:off x="7659035" y="3973958"/>
            <a:ext cx="1672952" cy="167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archment - Free gaming icons">
            <a:extLst>
              <a:ext uri="{FF2B5EF4-FFF2-40B4-BE49-F238E27FC236}">
                <a16:creationId xmlns:a16="http://schemas.microsoft.com/office/drawing/2014/main" id="{E4365750-A92F-9149-6678-EF5EC41C5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3431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FA672C-B4E3-1F5E-0389-ED87BA88856A}"/>
              </a:ext>
            </a:extLst>
          </p:cNvPr>
          <p:cNvSpPr txBox="1">
            <a:spLocks/>
          </p:cNvSpPr>
          <p:nvPr/>
        </p:nvSpPr>
        <p:spPr>
          <a:xfrm>
            <a:off x="419100" y="3727449"/>
            <a:ext cx="8420100" cy="13335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Acknowledging the impact of contribution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Quantifying the impact?</a:t>
            </a:r>
          </a:p>
          <a:p>
            <a:pPr lvl="1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Identify the usage in a large scale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1925C-5543-A7E5-64E1-27BEEAA75E1E}"/>
              </a:ext>
            </a:extLst>
          </p:cNvPr>
          <p:cNvSpPr/>
          <p:nvPr/>
        </p:nvSpPr>
        <p:spPr>
          <a:xfrm>
            <a:off x="0" y="-18445"/>
            <a:ext cx="12188496" cy="1161446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0DE0E49-80E3-3607-0941-F5A4D95A13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142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   We need a different strategy</a:t>
            </a:r>
          </a:p>
        </p:txBody>
      </p:sp>
    </p:spTree>
    <p:extLst>
      <p:ext uri="{BB962C8B-B14F-4D97-AF65-F5344CB8AC3E}">
        <p14:creationId xmlns:p14="http://schemas.microsoft.com/office/powerpoint/2010/main" val="353626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D820D2-A2B8-0F89-39FA-717A413F2303}"/>
              </a:ext>
            </a:extLst>
          </p:cNvPr>
          <p:cNvSpPr/>
          <p:nvPr/>
        </p:nvSpPr>
        <p:spPr>
          <a:xfrm>
            <a:off x="1" y="1"/>
            <a:ext cx="12192000" cy="1638300"/>
          </a:xfrm>
          <a:prstGeom prst="rect">
            <a:avLst/>
          </a:prstGeom>
          <a:solidFill>
            <a:srgbClr val="2535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0A32-E554-480F-7991-A7D2D6607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</p:spPr>
        <p:txBody>
          <a:bodyPr/>
          <a:lstStyle/>
          <a:p>
            <a:r>
              <a:rPr lang="en-US" sz="4800" dirty="0">
                <a:solidFill>
                  <a:schemeClr val="bg1"/>
                </a:solidFill>
              </a:rPr>
              <a:t>    Acknowledgement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1EB72C-C328-D591-D9EB-445B6052178D}"/>
              </a:ext>
            </a:extLst>
          </p:cNvPr>
          <p:cNvSpPr txBox="1"/>
          <p:nvPr/>
        </p:nvSpPr>
        <p:spPr>
          <a:xfrm>
            <a:off x="9239250" y="4491511"/>
            <a:ext cx="2914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Guo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Professor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McGill University</a:t>
            </a:r>
          </a:p>
        </p:txBody>
      </p:sp>
      <p:pic>
        <p:nvPicPr>
          <p:cNvPr id="6" name="Picture 4" descr="Jin's profile picture">
            <a:extLst>
              <a:ext uri="{FF2B5EF4-FFF2-40B4-BE49-F238E27FC236}">
                <a16:creationId xmlns:a16="http://schemas.microsoft.com/office/drawing/2014/main" id="{482FDDFD-1645-CDA9-4645-6CE10C227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3" y="1779076"/>
            <a:ext cx="2094747" cy="259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arya Patil">
            <a:extLst>
              <a:ext uri="{FF2B5EF4-FFF2-40B4-BE49-F238E27FC236}">
                <a16:creationId xmlns:a16="http://schemas.microsoft.com/office/drawing/2014/main" id="{4746B115-B1D3-F49F-1DCC-BEA615BA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9" y="1791165"/>
            <a:ext cx="1928812" cy="256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B60DE-1B20-2AF7-15D7-EE60C025E94E}"/>
              </a:ext>
            </a:extLst>
          </p:cNvPr>
          <p:cNvSpPr txBox="1"/>
          <p:nvPr/>
        </p:nvSpPr>
        <p:spPr>
          <a:xfrm>
            <a:off x="3662363" y="4516911"/>
            <a:ext cx="18621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Aarya Patil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PhD student</a:t>
            </a:r>
          </a:p>
          <a:p>
            <a:pPr algn="ctr"/>
            <a:r>
              <a:rPr lang="en-US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 of Toronto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010955-2BAC-2309-AD06-93C5EA139BB1}"/>
              </a:ext>
            </a:extLst>
          </p:cNvPr>
          <p:cNvSpPr txBox="1"/>
          <p:nvPr/>
        </p:nvSpPr>
        <p:spPr>
          <a:xfrm>
            <a:off x="538163" y="4523261"/>
            <a:ext cx="1919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Jiayi</a:t>
            </a:r>
            <a:r>
              <a:rPr lang="en-US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Sun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PhD student</a:t>
            </a:r>
          </a:p>
          <a:p>
            <a:pPr algn="ctr"/>
            <a:r>
              <a:rPr lang="en-US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 of Toronto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AD3A6-EC06-500E-E8F2-20BCE50713A5}"/>
              </a:ext>
            </a:extLst>
          </p:cNvPr>
          <p:cNvSpPr txBox="1"/>
          <p:nvPr/>
        </p:nvSpPr>
        <p:spPr>
          <a:xfrm>
            <a:off x="6710363" y="4535961"/>
            <a:ext cx="1919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Youhai Li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Undergrad</a:t>
            </a:r>
          </a:p>
          <a:p>
            <a:pPr algn="ctr"/>
            <a:r>
              <a:rPr lang="en-US" sz="240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 of Toronto</a:t>
            </a:r>
          </a:p>
        </p:txBody>
      </p:sp>
      <p:pic>
        <p:nvPicPr>
          <p:cNvPr id="13" name="Picture 12" descr="A picture containing person, young, child, posing&#10;&#10;Description automatically generated">
            <a:extLst>
              <a:ext uri="{FF2B5EF4-FFF2-40B4-BE49-F238E27FC236}">
                <a16:creationId xmlns:a16="http://schemas.microsoft.com/office/drawing/2014/main" id="{94482B74-FE90-EA64-2592-3C36D8082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1881661"/>
            <a:ext cx="2476500" cy="2476500"/>
          </a:xfrm>
          <a:prstGeom prst="rect">
            <a:avLst/>
          </a:prstGeom>
        </p:spPr>
      </p:pic>
      <p:pic>
        <p:nvPicPr>
          <p:cNvPr id="15" name="Picture 14" descr="A picture containing window, person, indoor, posing&#10;&#10;Description automatically generated">
            <a:extLst>
              <a:ext uri="{FF2B5EF4-FFF2-40B4-BE49-F238E27FC236}">
                <a16:creationId xmlns:a16="http://schemas.microsoft.com/office/drawing/2014/main" id="{03801510-9D52-1601-2660-8E22D85F35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025"/>
          <a:stretch/>
        </p:blipFill>
        <p:spPr>
          <a:xfrm>
            <a:off x="381000" y="1752600"/>
            <a:ext cx="2321113" cy="2605561"/>
          </a:xfrm>
          <a:prstGeom prst="rect">
            <a:avLst/>
          </a:prstGeom>
        </p:spPr>
      </p:pic>
      <p:pic>
        <p:nvPicPr>
          <p:cNvPr id="16" name="Picture 6" descr="NumFOCUS: A Nonprofit Supporting Open Code for Better Science">
            <a:extLst>
              <a:ext uri="{FF2B5EF4-FFF2-40B4-BE49-F238E27FC236}">
                <a16:creationId xmlns:a16="http://schemas.microsoft.com/office/drawing/2014/main" id="{12E0A5ED-68D0-A4D1-B86E-176BEC2B5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4" y="6096426"/>
            <a:ext cx="1882353" cy="62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Alfred P. Sloan Foundation - Wikipedia">
            <a:extLst>
              <a:ext uri="{FF2B5EF4-FFF2-40B4-BE49-F238E27FC236}">
                <a16:creationId xmlns:a16="http://schemas.microsoft.com/office/drawing/2014/main" id="{737D1E45-2B45-6822-0B59-1CB9706D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97" y="5493223"/>
            <a:ext cx="2124053" cy="115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93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C79902-CA3A-AB45-9311-672EC689C14C}"/>
              </a:ext>
            </a:extLst>
          </p:cNvPr>
          <p:cNvSpPr/>
          <p:nvPr/>
        </p:nvSpPr>
        <p:spPr>
          <a:xfrm>
            <a:off x="1" y="0"/>
            <a:ext cx="12192000" cy="1904999"/>
          </a:xfrm>
          <a:prstGeom prst="rect">
            <a:avLst/>
          </a:prstGeom>
          <a:solidFill>
            <a:srgbClr val="25355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E3FED9-DD13-4E49-94E2-B89FD75EA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19249"/>
            <a:ext cx="11677650" cy="1885751"/>
          </a:xfrm>
        </p:spPr>
        <p:txBody>
          <a:bodyPr anchor="ctr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the Sustainability Challenges for Building Open-Source Scientific Software</a:t>
            </a: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A6E03-010E-6541-B1F0-EF748B4074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1691" y="3938516"/>
            <a:ext cx="4185313" cy="481084"/>
          </a:xfrm>
        </p:spPr>
        <p:txBody>
          <a:bodyPr>
            <a:no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Shurui</a:t>
            </a:r>
            <a:r>
              <a: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Zhou</a:t>
            </a:r>
          </a:p>
          <a:p>
            <a:endParaRPr lang="en-US" altLang="zh-CN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Text&#10;&#10;Description automatically generated with low confidence">
            <a:extLst>
              <a:ext uri="{FF2B5EF4-FFF2-40B4-BE49-F238E27FC236}">
                <a16:creationId xmlns:a16="http://schemas.microsoft.com/office/drawing/2014/main" id="{D169F36A-C65A-D040-8609-97B8E85FD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10" r="58452" b="78579"/>
          <a:stretch/>
        </p:blipFill>
        <p:spPr>
          <a:xfrm>
            <a:off x="8940416" y="5162550"/>
            <a:ext cx="3251584" cy="838200"/>
          </a:xfrm>
          <a:prstGeom prst="rect">
            <a:avLst/>
          </a:prstGeom>
        </p:spPr>
      </p:pic>
      <p:grpSp>
        <p:nvGrpSpPr>
          <p:cNvPr id="7" name="Shape 653">
            <a:extLst>
              <a:ext uri="{FF2B5EF4-FFF2-40B4-BE49-F238E27FC236}">
                <a16:creationId xmlns:a16="http://schemas.microsoft.com/office/drawing/2014/main" id="{90165B23-835D-61B8-FE50-A32033F007BB}"/>
              </a:ext>
            </a:extLst>
          </p:cNvPr>
          <p:cNvGrpSpPr/>
          <p:nvPr/>
        </p:nvGrpSpPr>
        <p:grpSpPr>
          <a:xfrm>
            <a:off x="8750388" y="4459716"/>
            <a:ext cx="3238412" cy="721957"/>
            <a:chOff x="409493" y="1884681"/>
            <a:chExt cx="3493615" cy="643697"/>
          </a:xfrm>
        </p:grpSpPr>
        <p:sp>
          <p:nvSpPr>
            <p:cNvPr id="8" name="Shape 654">
              <a:extLst>
                <a:ext uri="{FF2B5EF4-FFF2-40B4-BE49-F238E27FC236}">
                  <a16:creationId xmlns:a16="http://schemas.microsoft.com/office/drawing/2014/main" id="{CA640FD1-481A-CE9A-0519-0BE944AEE2B7}"/>
                </a:ext>
              </a:extLst>
            </p:cNvPr>
            <p:cNvSpPr txBox="1"/>
            <p:nvPr/>
          </p:nvSpPr>
          <p:spPr>
            <a:xfrm rot="21599163">
              <a:off x="902609" y="1884681"/>
              <a:ext cx="3000499" cy="643697"/>
            </a:xfrm>
            <a:prstGeom prst="rect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3200" dirty="0">
                  <a:ea typeface="Comic Sans MS"/>
                  <a:cs typeface="Comic Sans MS"/>
                  <a:sym typeface="Comic Sans MS"/>
                </a:rPr>
                <a:t>@shuishuiblue</a:t>
              </a:r>
              <a:endParaRPr sz="3200" dirty="0">
                <a:ea typeface="Comic Sans MS"/>
                <a:cs typeface="Comic Sans MS"/>
                <a:sym typeface="Comic Sans MS"/>
              </a:endParaRPr>
            </a:p>
          </p:txBody>
        </p:sp>
        <p:pic>
          <p:nvPicPr>
            <p:cNvPr id="9" name="Shape 655">
              <a:extLst>
                <a:ext uri="{FF2B5EF4-FFF2-40B4-BE49-F238E27FC236}">
                  <a16:creationId xmlns:a16="http://schemas.microsoft.com/office/drawing/2014/main" id="{A45371F1-402B-B1D6-75F4-0E22DA263EA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256" t="10754" r="7685" b="10399"/>
            <a:stretch/>
          </p:blipFill>
          <p:spPr>
            <a:xfrm>
              <a:off x="409493" y="2001778"/>
              <a:ext cx="554883" cy="45306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Picture 2" descr="Download University of Toronto (UToronto, U of T) Logo in SVG Vector or PNG  File Format - Logo.wine">
            <a:extLst>
              <a:ext uri="{FF2B5EF4-FFF2-40B4-BE49-F238E27FC236}">
                <a16:creationId xmlns:a16="http://schemas.microsoft.com/office/drawing/2014/main" id="{1C5D05AE-3348-A4FB-7601-B0FE0E56E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600" y="5223604"/>
            <a:ext cx="3022600" cy="201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Open source - Free logo icons">
            <a:extLst>
              <a:ext uri="{FF2B5EF4-FFF2-40B4-BE49-F238E27FC236}">
                <a16:creationId xmlns:a16="http://schemas.microsoft.com/office/drawing/2014/main" id="{D956B0C2-01B2-8347-6484-3D494FCDA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10647" y="2314483"/>
            <a:ext cx="828767" cy="82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ience - Free education icons">
            <a:extLst>
              <a:ext uri="{FF2B5EF4-FFF2-40B4-BE49-F238E27FC236}">
                <a16:creationId xmlns:a16="http://schemas.microsoft.com/office/drawing/2014/main" id="{7401847F-F203-C17B-C0D4-BB58A6FB3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05272" y="2342274"/>
            <a:ext cx="856731" cy="85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onflict - Free hands and gestures icons">
            <a:extLst>
              <a:ext uri="{FF2B5EF4-FFF2-40B4-BE49-F238E27FC236}">
                <a16:creationId xmlns:a16="http://schemas.microsoft.com/office/drawing/2014/main" id="{BA62FC3B-9C32-FCAB-715E-92FB52D62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2" y="2000250"/>
            <a:ext cx="1073368" cy="107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1AD473-91F4-6353-49B2-F22337A9A00C}"/>
              </a:ext>
            </a:extLst>
          </p:cNvPr>
          <p:cNvSpPr txBox="1"/>
          <p:nvPr/>
        </p:nvSpPr>
        <p:spPr>
          <a:xfrm>
            <a:off x="1943100" y="2128897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Recognize the unavoidable tension</a:t>
            </a:r>
          </a:p>
        </p:txBody>
      </p:sp>
      <p:pic>
        <p:nvPicPr>
          <p:cNvPr id="13318" name="Picture 6" descr="186,000+ Leadership Icon Illustrations, Royalty-Free Vector Graphics &amp; Clip  Art - iStock | Leadership, Leadership logo, Icons">
            <a:extLst>
              <a:ext uri="{FF2B5EF4-FFF2-40B4-BE49-F238E27FC236}">
                <a16:creationId xmlns:a16="http://schemas.microsoft.com/office/drawing/2014/main" id="{A79C34AA-ECD1-2930-C911-5F985CF81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0555" r="16389" b="20833"/>
          <a:stretch/>
        </p:blipFill>
        <p:spPr bwMode="auto">
          <a:xfrm>
            <a:off x="381000" y="3387198"/>
            <a:ext cx="1543050" cy="131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C41A236-8B56-508F-9891-CB73FF2F2B5D}"/>
              </a:ext>
            </a:extLst>
          </p:cNvPr>
          <p:cNvSpPr txBox="1"/>
          <p:nvPr/>
        </p:nvSpPr>
        <p:spPr>
          <a:xfrm>
            <a:off x="1962150" y="3500497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Improving accessibility for both code and science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539920-E8DE-4811-D7BD-21026F94FB21}"/>
              </a:ext>
            </a:extLst>
          </p:cNvPr>
          <p:cNvSpPr txBox="1"/>
          <p:nvPr/>
        </p:nvSpPr>
        <p:spPr>
          <a:xfrm>
            <a:off x="1981200" y="5424547"/>
            <a:ext cx="6191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Giving credits to the contribution</a:t>
            </a:r>
          </a:p>
        </p:txBody>
      </p:sp>
      <p:pic>
        <p:nvPicPr>
          <p:cNvPr id="13320" name="Picture 8" descr="Dependency Icons - Free SVG &amp; PNG Dependency Images - Noun Project">
            <a:extLst>
              <a:ext uri="{FF2B5EF4-FFF2-40B4-BE49-F238E27FC236}">
                <a16:creationId xmlns:a16="http://schemas.microsoft.com/office/drawing/2014/main" id="{CE0E3AA1-756A-446D-93D5-CCE17BE9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914900"/>
            <a:ext cx="146685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Shake hands - Free business icons">
            <a:extLst>
              <a:ext uri="{FF2B5EF4-FFF2-40B4-BE49-F238E27FC236}">
                <a16:creationId xmlns:a16="http://schemas.microsoft.com/office/drawing/2014/main" id="{BC08F2CD-B347-B3E3-506F-2A0F5D2F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047" y="2514600"/>
            <a:ext cx="869614" cy="86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91D14-B1FA-ED5C-A26E-E17A33301B49}"/>
              </a:ext>
            </a:extLst>
          </p:cNvPr>
          <p:cNvSpPr/>
          <p:nvPr/>
        </p:nvSpPr>
        <p:spPr>
          <a:xfrm>
            <a:off x="0" y="-18445"/>
            <a:ext cx="12188496" cy="1161446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F7D47-5DD2-8A49-5047-4C61F9D9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88496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Open-Source Scientific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109-D303-3BAC-16CE-699A812A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7357" y="1428692"/>
            <a:ext cx="10125411" cy="2268185"/>
          </a:xfrm>
        </p:spPr>
        <p:txBody>
          <a:bodyPr>
            <a:normAutofit/>
          </a:bodyPr>
          <a:lstStyle/>
          <a:p>
            <a:endParaRPr lang="en-US" sz="3600" dirty="0">
              <a:latin typeface="Abadi MT Condensed Light" panose="020B0306030101010103" pitchFamily="34" charset="77"/>
            </a:endParaRPr>
          </a:p>
          <a:p>
            <a:pPr marL="0" indent="0">
              <a:buNone/>
            </a:pPr>
            <a:r>
              <a:rPr lang="en-US" sz="3600" dirty="0">
                <a:latin typeface="Abadi MT Condensed Light" panose="020B0306030101010103" pitchFamily="34" charset="77"/>
              </a:rPr>
              <a:t>Science</a:t>
            </a:r>
          </a:p>
        </p:txBody>
      </p:sp>
      <p:pic>
        <p:nvPicPr>
          <p:cNvPr id="5" name="Picture 4" descr="Scientist - Free people icons">
            <a:extLst>
              <a:ext uri="{FF2B5EF4-FFF2-40B4-BE49-F238E27FC236}">
                <a16:creationId xmlns:a16="http://schemas.microsoft.com/office/drawing/2014/main" id="{56B26B93-AF43-D288-268C-E0AF5764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34" y="3257670"/>
            <a:ext cx="1611933" cy="16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Developer - Free business and finance icons">
            <a:extLst>
              <a:ext uri="{FF2B5EF4-FFF2-40B4-BE49-F238E27FC236}">
                <a16:creationId xmlns:a16="http://schemas.microsoft.com/office/drawing/2014/main" id="{78F80877-AF2E-CE4F-8C54-9B04683C5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5" y="3194437"/>
            <a:ext cx="1611933" cy="16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ow To Become an Open Source Contributor | by Emre Savcı | ITNEXT">
            <a:extLst>
              <a:ext uri="{FF2B5EF4-FFF2-40B4-BE49-F238E27FC236}">
                <a16:creationId xmlns:a16="http://schemas.microsoft.com/office/drawing/2014/main" id="{A52E0287-5200-DC23-2F8E-8B0DA47AE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2" b="12536"/>
          <a:stretch/>
        </p:blipFill>
        <p:spPr bwMode="auto">
          <a:xfrm>
            <a:off x="493486" y="1634181"/>
            <a:ext cx="3632231" cy="127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cience - Free education icons">
            <a:extLst>
              <a:ext uri="{FF2B5EF4-FFF2-40B4-BE49-F238E27FC236}">
                <a16:creationId xmlns:a16="http://schemas.microsoft.com/office/drawing/2014/main" id="{9BF78692-1F23-46A0-890F-3430241D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46" y="1482641"/>
            <a:ext cx="1467089" cy="14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C5538DCA-3531-E9E9-5FE0-6BDAC9426554}"/>
              </a:ext>
            </a:extLst>
          </p:cNvPr>
          <p:cNvSpPr/>
          <p:nvPr/>
        </p:nvSpPr>
        <p:spPr>
          <a:xfrm>
            <a:off x="4572589" y="1859223"/>
            <a:ext cx="749157" cy="757238"/>
          </a:xfrm>
          <a:prstGeom prst="plus">
            <a:avLst>
              <a:gd name="adj" fmla="val 3362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Developer - Free computer icons">
            <a:extLst>
              <a:ext uri="{FF2B5EF4-FFF2-40B4-BE49-F238E27FC236}">
                <a16:creationId xmlns:a16="http://schemas.microsoft.com/office/drawing/2014/main" id="{791375E7-EFB7-0D07-C64C-2243F3F5F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08" y="3203182"/>
            <a:ext cx="1611933" cy="16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cientist - Free user icons">
            <a:extLst>
              <a:ext uri="{FF2B5EF4-FFF2-40B4-BE49-F238E27FC236}">
                <a16:creationId xmlns:a16="http://schemas.microsoft.com/office/drawing/2014/main" id="{FA1A3C67-7380-97AE-E4E0-228DD14A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435" y="3326989"/>
            <a:ext cx="1480862" cy="148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8EB819-0131-3E3A-6CB4-105577569F80}"/>
              </a:ext>
            </a:extLst>
          </p:cNvPr>
          <p:cNvSpPr txBox="1"/>
          <p:nvPr/>
        </p:nvSpPr>
        <p:spPr>
          <a:xfrm>
            <a:off x="1347607" y="5208535"/>
            <a:ext cx="75087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Interdisciplinary collaboration</a:t>
            </a:r>
          </a:p>
        </p:txBody>
      </p:sp>
      <p:pic>
        <p:nvPicPr>
          <p:cNvPr id="3076" name="Picture 4" descr="Shake hands - Free business icons">
            <a:extLst>
              <a:ext uri="{FF2B5EF4-FFF2-40B4-BE49-F238E27FC236}">
                <a16:creationId xmlns:a16="http://schemas.microsoft.com/office/drawing/2014/main" id="{4ADAA38B-17AA-00CA-EAF9-046CA9BF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97" y="3550046"/>
            <a:ext cx="1091468" cy="109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537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6" descr="Python for Scientific Computing">
            <a:extLst>
              <a:ext uri="{FF2B5EF4-FFF2-40B4-BE49-F238E27FC236}">
                <a16:creationId xmlns:a16="http://schemas.microsoft.com/office/drawing/2014/main" id="{FA2761E5-746E-41DA-9AAC-B01727F6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2" y="263976"/>
            <a:ext cx="8128001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D804B2-E890-7D20-C7B6-E9509CDF08B3}"/>
              </a:ext>
            </a:extLst>
          </p:cNvPr>
          <p:cNvGrpSpPr/>
          <p:nvPr/>
        </p:nvGrpSpPr>
        <p:grpSpPr>
          <a:xfrm>
            <a:off x="9144000" y="602343"/>
            <a:ext cx="6096000" cy="6255657"/>
            <a:chOff x="9144000" y="602343"/>
            <a:chExt cx="6096000" cy="62556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3E88DA-8D61-4E7D-AE59-192976032A76}"/>
                </a:ext>
              </a:extLst>
            </p:cNvPr>
            <p:cNvSpPr txBox="1"/>
            <p:nvPr/>
          </p:nvSpPr>
          <p:spPr>
            <a:xfrm>
              <a:off x="9144000" y="64886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</a:t>
              </a:r>
              <a:r>
                <a:rPr lang="en-US" dirty="0" err="1"/>
                <a:t>github.com</a:t>
              </a:r>
              <a:r>
                <a:rPr lang="en-US" dirty="0"/>
                <a:t>/</a:t>
              </a:r>
              <a:r>
                <a:rPr lang="en-US" dirty="0" err="1"/>
                <a:t>scijava</a:t>
              </a:r>
              <a:r>
                <a:rPr lang="en-US" dirty="0"/>
                <a:t>/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42E64C1-7398-69DE-FD7C-F049F57E5D34}"/>
                </a:ext>
              </a:extLst>
            </p:cNvPr>
            <p:cNvGrpSpPr/>
            <p:nvPr/>
          </p:nvGrpSpPr>
          <p:grpSpPr>
            <a:xfrm>
              <a:off x="9401628" y="602343"/>
              <a:ext cx="2000861" cy="5600606"/>
              <a:chOff x="9401628" y="602343"/>
              <a:chExt cx="2000861" cy="5600606"/>
            </a:xfrm>
          </p:grpSpPr>
          <p:pic>
            <p:nvPicPr>
              <p:cNvPr id="6" name="Picture 2" descr="Visikol® - Blog Post: Loading and Measurement of Volumes in 3D Confocal  Image Stacks with ImageJ | Visikol">
                <a:extLst>
                  <a:ext uri="{FF2B5EF4-FFF2-40B4-BE49-F238E27FC236}">
                    <a16:creationId xmlns:a16="http://schemas.microsoft.com/office/drawing/2014/main" id="{1E375DA7-DC20-2B8E-265E-2976FD57B7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 b="16315"/>
              <a:stretch/>
            </p:blipFill>
            <p:spPr bwMode="auto">
              <a:xfrm>
                <a:off x="9401628" y="602343"/>
                <a:ext cx="1770448" cy="1523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08" name="Picture 8" descr="Logo">
                <a:extLst>
                  <a:ext uri="{FF2B5EF4-FFF2-40B4-BE49-F238E27FC236}">
                    <a16:creationId xmlns:a16="http://schemas.microsoft.com/office/drawing/2014/main" id="{B252CB3B-F1B1-8136-6367-166D5D7FA6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30360" y="2359115"/>
                <a:ext cx="1972129" cy="548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10" name="Picture 10">
                <a:extLst>
                  <a:ext uri="{FF2B5EF4-FFF2-40B4-BE49-F238E27FC236}">
                    <a16:creationId xmlns:a16="http://schemas.microsoft.com/office/drawing/2014/main" id="{B9E05CEE-CFEB-8374-AA3D-0018FF55AA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0024" y="3087851"/>
                <a:ext cx="812800" cy="812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12" name="Picture 12">
                <a:extLst>
                  <a:ext uri="{FF2B5EF4-FFF2-40B4-BE49-F238E27FC236}">
                    <a16:creationId xmlns:a16="http://schemas.microsoft.com/office/drawing/2014/main" id="{47890675-4EE6-57D4-23CC-8AAB16F51C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0024" y="4291630"/>
                <a:ext cx="812800" cy="812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614" name="Picture 14">
                <a:extLst>
                  <a:ext uri="{FF2B5EF4-FFF2-40B4-BE49-F238E27FC236}">
                    <a16:creationId xmlns:a16="http://schemas.microsoft.com/office/drawing/2014/main" id="{EEF7548F-FDF2-2220-680D-7CEEEB6463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0024" y="5390149"/>
                <a:ext cx="812800" cy="812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DEEE5DB-8362-6DD1-4F7A-CA3786EE8CD1}"/>
              </a:ext>
            </a:extLst>
          </p:cNvPr>
          <p:cNvSpPr txBox="1"/>
          <p:nvPr/>
        </p:nvSpPr>
        <p:spPr>
          <a:xfrm>
            <a:off x="780143" y="6505902"/>
            <a:ext cx="762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Harris, Charles R., et al. "Array programming with NumPy."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585.7825 (2020): 357-362.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56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D91D14-B1FA-ED5C-A26E-E17A33301B49}"/>
              </a:ext>
            </a:extLst>
          </p:cNvPr>
          <p:cNvSpPr/>
          <p:nvPr/>
        </p:nvSpPr>
        <p:spPr>
          <a:xfrm>
            <a:off x="0" y="-18445"/>
            <a:ext cx="12188496" cy="1161446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F7D47-5DD2-8A49-5047-4C61F9D9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88496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Takeaway: Sustainability problem can get worse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109-D303-3BAC-16CE-699A812AD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4557" y="2666942"/>
            <a:ext cx="10125411" cy="2268185"/>
          </a:xfrm>
        </p:spPr>
        <p:txBody>
          <a:bodyPr>
            <a:normAutofit/>
          </a:bodyPr>
          <a:lstStyle/>
          <a:p>
            <a:endParaRPr lang="en-US" sz="3600" dirty="0">
              <a:latin typeface="Abadi MT Condensed Light" panose="020B0306030101010103" pitchFamily="34" charset="77"/>
            </a:endParaRPr>
          </a:p>
          <a:p>
            <a:pPr marL="0" indent="0">
              <a:buNone/>
            </a:pPr>
            <a:r>
              <a:rPr lang="en-US" sz="3600" dirty="0">
                <a:latin typeface="Abadi MT Condensed Light" panose="020B0306030101010103" pitchFamily="34" charset="77"/>
              </a:rPr>
              <a:t>Science</a:t>
            </a:r>
          </a:p>
        </p:txBody>
      </p:sp>
      <p:pic>
        <p:nvPicPr>
          <p:cNvPr id="13" name="Picture 2" descr="How To Become an Open Source Contributor | by Emre Savcı | ITNEXT">
            <a:extLst>
              <a:ext uri="{FF2B5EF4-FFF2-40B4-BE49-F238E27FC236}">
                <a16:creationId xmlns:a16="http://schemas.microsoft.com/office/drawing/2014/main" id="{A52E0287-5200-DC23-2F8E-8B0DA47AE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2" b="12536"/>
          <a:stretch/>
        </p:blipFill>
        <p:spPr bwMode="auto">
          <a:xfrm>
            <a:off x="245836" y="2853381"/>
            <a:ext cx="3632231" cy="127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cience - Free education icons">
            <a:extLst>
              <a:ext uri="{FF2B5EF4-FFF2-40B4-BE49-F238E27FC236}">
                <a16:creationId xmlns:a16="http://schemas.microsoft.com/office/drawing/2014/main" id="{9BF78692-1F23-46A0-890F-3430241D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346" y="2720891"/>
            <a:ext cx="1467089" cy="146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ross 14">
            <a:extLst>
              <a:ext uri="{FF2B5EF4-FFF2-40B4-BE49-F238E27FC236}">
                <a16:creationId xmlns:a16="http://schemas.microsoft.com/office/drawing/2014/main" id="{C5538DCA-3531-E9E9-5FE0-6BDAC9426554}"/>
              </a:ext>
            </a:extLst>
          </p:cNvPr>
          <p:cNvSpPr/>
          <p:nvPr/>
        </p:nvSpPr>
        <p:spPr>
          <a:xfrm>
            <a:off x="4458289" y="3078423"/>
            <a:ext cx="749157" cy="757238"/>
          </a:xfrm>
          <a:prstGeom prst="plus">
            <a:avLst>
              <a:gd name="adj" fmla="val 3362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ientist - Free people icons">
            <a:extLst>
              <a:ext uri="{FF2B5EF4-FFF2-40B4-BE49-F238E27FC236}">
                <a16:creationId xmlns:a16="http://schemas.microsoft.com/office/drawing/2014/main" id="{1162A51B-7DDD-B03E-44D1-9EE9C6353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284" y="4457820"/>
            <a:ext cx="1611933" cy="16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eveloper - Free business and finance icons">
            <a:extLst>
              <a:ext uri="{FF2B5EF4-FFF2-40B4-BE49-F238E27FC236}">
                <a16:creationId xmlns:a16="http://schemas.microsoft.com/office/drawing/2014/main" id="{80881398-C5EB-AE8C-3570-1D6BFF66F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5" y="4413637"/>
            <a:ext cx="1611933" cy="16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Developer - Free computer icons">
            <a:extLst>
              <a:ext uri="{FF2B5EF4-FFF2-40B4-BE49-F238E27FC236}">
                <a16:creationId xmlns:a16="http://schemas.microsoft.com/office/drawing/2014/main" id="{2730309F-8549-A66C-C554-1188072C4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158" y="4422382"/>
            <a:ext cx="1611933" cy="16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cientist - Free user icons">
            <a:extLst>
              <a:ext uri="{FF2B5EF4-FFF2-40B4-BE49-F238E27FC236}">
                <a16:creationId xmlns:a16="http://schemas.microsoft.com/office/drawing/2014/main" id="{772FE877-BFA8-6505-C696-8ADD1022E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485" y="4527139"/>
            <a:ext cx="1480862" cy="148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Conflict - Free hands and gestures icons">
            <a:extLst>
              <a:ext uri="{FF2B5EF4-FFF2-40B4-BE49-F238E27FC236}">
                <a16:creationId xmlns:a16="http://schemas.microsoft.com/office/drawing/2014/main" id="{AA2D23DF-97DC-89F2-4712-6A1376899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550" y="4248150"/>
            <a:ext cx="197485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5462B3-EAE3-A0CF-CEDD-C2DFC98D5701}"/>
              </a:ext>
            </a:extLst>
          </p:cNvPr>
          <p:cNvSpPr txBox="1"/>
          <p:nvPr/>
        </p:nvSpPr>
        <p:spPr>
          <a:xfrm>
            <a:off x="381000" y="1562100"/>
            <a:ext cx="113527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37415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Two-fronted risk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74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Requires both domain-specific knowledge &amp; SE knowledge</a:t>
            </a:r>
            <a:endParaRPr lang="en-US" sz="3200" b="0" i="0" dirty="0">
              <a:solidFill>
                <a:srgbClr val="37415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1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6" descr="Developer - Free computer icons">
            <a:extLst>
              <a:ext uri="{FF2B5EF4-FFF2-40B4-BE49-F238E27FC236}">
                <a16:creationId xmlns:a16="http://schemas.microsoft.com/office/drawing/2014/main" id="{5CC74665-4990-3180-C6D6-55EFFFBD6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658" y="4264026"/>
            <a:ext cx="1355040" cy="135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03881-4290-688D-376A-6BBAB8156157}"/>
              </a:ext>
            </a:extLst>
          </p:cNvPr>
          <p:cNvSpPr txBox="1"/>
          <p:nvPr/>
        </p:nvSpPr>
        <p:spPr>
          <a:xfrm>
            <a:off x="381000" y="6039582"/>
            <a:ext cx="887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[1] Nahar et al. </a:t>
            </a:r>
            <a:r>
              <a:rPr lang="en-US" b="1" i="1" dirty="0">
                <a:solidFill>
                  <a:srgbClr val="212529"/>
                </a:solidFill>
                <a:effectLst/>
                <a:latin typeface="Zilla Slab"/>
              </a:rPr>
              <a:t>Collaboration Challenges in Building ML-Enabled Systems: Communication, Documentation, Engineering, and Process. </a:t>
            </a:r>
            <a:r>
              <a:rPr lang="en-US" b="0" i="1" dirty="0">
                <a:solidFill>
                  <a:srgbClr val="212529"/>
                </a:solidFill>
                <a:effectLst/>
                <a:latin typeface="Zilla Slab"/>
              </a:rPr>
              <a:t>ICSE 2022.</a:t>
            </a:r>
            <a:endParaRPr lang="en-US" i="1" dirty="0"/>
          </a:p>
        </p:txBody>
      </p:sp>
      <p:pic>
        <p:nvPicPr>
          <p:cNvPr id="10" name="Picture 2" descr="Data scientist - Free professions and jobs icons">
            <a:extLst>
              <a:ext uri="{FF2B5EF4-FFF2-40B4-BE49-F238E27FC236}">
                <a16:creationId xmlns:a16="http://schemas.microsoft.com/office/drawing/2014/main" id="{9C8364BF-615B-8986-1415-13E892C2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957" y="4357124"/>
            <a:ext cx="1507034" cy="13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688666-28DC-523A-9A43-93B6EB95E8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4913"/>
          <a:stretch/>
        </p:blipFill>
        <p:spPr>
          <a:xfrm>
            <a:off x="0" y="2700437"/>
            <a:ext cx="12192000" cy="1530320"/>
          </a:xfrm>
          <a:prstGeom prst="rect">
            <a:avLst/>
          </a:prstGeom>
        </p:spPr>
      </p:pic>
      <p:pic>
        <p:nvPicPr>
          <p:cNvPr id="1026" name="Picture 2" descr="Data scientist - Free professions and jobs icons">
            <a:extLst>
              <a:ext uri="{FF2B5EF4-FFF2-40B4-BE49-F238E27FC236}">
                <a16:creationId xmlns:a16="http://schemas.microsoft.com/office/drawing/2014/main" id="{A9F81FF9-1F49-795C-D985-446A3A25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053" y="4398065"/>
            <a:ext cx="1356139" cy="13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Developer - Free business and finance icons">
            <a:extLst>
              <a:ext uri="{FF2B5EF4-FFF2-40B4-BE49-F238E27FC236}">
                <a16:creationId xmlns:a16="http://schemas.microsoft.com/office/drawing/2014/main" id="{6524DE70-0E5C-8885-3DE5-B3A6C43A3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640" y="4201602"/>
            <a:ext cx="1390816" cy="139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786181-1A0D-1DA5-3C04-698D311B4E49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85DEFE-F0CA-B3C3-80D6-546FAA88FCA4}"/>
              </a:ext>
            </a:extLst>
          </p:cNvPr>
          <p:cNvSpPr/>
          <p:nvPr/>
        </p:nvSpPr>
        <p:spPr>
          <a:xfrm>
            <a:off x="0" y="-18446"/>
            <a:ext cx="12188496" cy="1237646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B9074A2-82B4-F8F7-D1AF-3D77A8E37AF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88496" cy="1181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Interdisciplinary Collaboration </a:t>
            </a:r>
            <a:b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when building AI-based Software</a:t>
            </a:r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75D520-880A-532C-500E-658D22DAD25D}"/>
              </a:ext>
            </a:extLst>
          </p:cNvPr>
          <p:cNvSpPr txBox="1"/>
          <p:nvPr/>
        </p:nvSpPr>
        <p:spPr>
          <a:xfrm>
            <a:off x="381000" y="1477060"/>
            <a:ext cx="95631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ifferent experts tend to focus on different stages in the machine learning lifecyc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le</a:t>
            </a:r>
            <a:endParaRPr lang="en-US" sz="3200" kern="120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63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3341EC-F35E-0F4A-AD45-057E08C34898}"/>
              </a:ext>
            </a:extLst>
          </p:cNvPr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  <a:endParaRPr lang="en-US" sz="4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95E096-2971-014E-9278-EEE463029BAE}"/>
              </a:ext>
            </a:extLst>
          </p:cNvPr>
          <p:cNvGrpSpPr/>
          <p:nvPr/>
        </p:nvGrpSpPr>
        <p:grpSpPr>
          <a:xfrm>
            <a:off x="419100" y="1258955"/>
            <a:ext cx="8500621" cy="5471491"/>
            <a:chOff x="2079812" y="1042916"/>
            <a:chExt cx="8856855" cy="5700784"/>
          </a:xfrm>
        </p:grpSpPr>
        <p:pic>
          <p:nvPicPr>
            <p:cNvPr id="6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9333E051-1C95-1E4F-B98C-6C5619287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9812" y="1042916"/>
              <a:ext cx="8856855" cy="57007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2D169D-9890-E94D-B04F-31EA47600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7680" y="2778234"/>
              <a:ext cx="1031547" cy="42216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9ECFBC-7B7A-0F47-B3E4-D4DC5C7FE69F}"/>
                </a:ext>
              </a:extLst>
            </p:cNvPr>
            <p:cNvSpPr txBox="1"/>
            <p:nvPr/>
          </p:nvSpPr>
          <p:spPr>
            <a:xfrm>
              <a:off x="2191407" y="2758965"/>
              <a:ext cx="2153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Didot" panose="02000503000000020003" pitchFamily="2" charset="-79"/>
                  <a:cs typeface="Didot" panose="02000503000000020003" pitchFamily="2" charset="-79"/>
                </a:rPr>
                <a:t>User Interface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41B1483-4A40-1F46-996F-3611B5BDA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10894" y="3939627"/>
              <a:ext cx="1031547" cy="42216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9A94E3-3671-1E40-84A4-9780E43C61DC}"/>
                </a:ext>
              </a:extLst>
            </p:cNvPr>
            <p:cNvSpPr txBox="1"/>
            <p:nvPr/>
          </p:nvSpPr>
          <p:spPr>
            <a:xfrm>
              <a:off x="2138854" y="4046481"/>
              <a:ext cx="11682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Payment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CFBA120-FBBD-A545-AC0E-CF90FAB43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9943" y="3965903"/>
              <a:ext cx="1031547" cy="42216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9A8954-D842-6345-B81C-7232AF9C3C70}"/>
                </a:ext>
              </a:extLst>
            </p:cNvPr>
            <p:cNvSpPr txBox="1"/>
            <p:nvPr/>
          </p:nvSpPr>
          <p:spPr>
            <a:xfrm>
              <a:off x="3536730" y="3883570"/>
              <a:ext cx="115929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User </a:t>
              </a:r>
            </a:p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Account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8FA39A-500F-8D44-9D83-D3533D799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4758" y="3929117"/>
              <a:ext cx="1031547" cy="42216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E2D54E-85FE-D647-96D5-D0DA3ACDC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4163" y="3986923"/>
              <a:ext cx="1031547" cy="42216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DDC34F-5948-574D-9D0F-1B743A4F8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8702" y="6015419"/>
              <a:ext cx="2271767" cy="42216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080A63-A68C-A742-BA8B-AC2B54F87239}"/>
                </a:ext>
              </a:extLst>
            </p:cNvPr>
            <p:cNvSpPr txBox="1"/>
            <p:nvPr/>
          </p:nvSpPr>
          <p:spPr>
            <a:xfrm>
              <a:off x="4824248" y="3862550"/>
              <a:ext cx="13692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Results &amp; </a:t>
              </a:r>
            </a:p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Editor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2061F-B2A7-294F-A560-93F45F06D8F5}"/>
                </a:ext>
              </a:extLst>
            </p:cNvPr>
            <p:cNvSpPr txBox="1"/>
            <p:nvPr/>
          </p:nvSpPr>
          <p:spPr>
            <a:xfrm>
              <a:off x="6269419" y="3841529"/>
              <a:ext cx="10246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Audio </a:t>
              </a:r>
            </a:p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Upload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9F2085C-156C-7A47-96B4-FE7CD7809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7695981" y="3811616"/>
              <a:ext cx="1448019" cy="72885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F0938A-9D7D-DE45-8330-D1A154F8DB97}"/>
                </a:ext>
              </a:extLst>
            </p:cNvPr>
            <p:cNvSpPr txBox="1"/>
            <p:nvPr/>
          </p:nvSpPr>
          <p:spPr>
            <a:xfrm>
              <a:off x="7746123" y="3820508"/>
              <a:ext cx="15905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Speech </a:t>
              </a:r>
            </a:p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Recognition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834F794-7035-3847-A014-C8DADD4C4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7596133" y="4815354"/>
              <a:ext cx="554639" cy="7288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1B848B8-8B8B-E742-8C41-0EE5D8D1B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V="1">
              <a:off x="8536809" y="4873162"/>
              <a:ext cx="812144" cy="62900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448597-882E-9047-95EC-281225937E5A}"/>
                </a:ext>
              </a:extLst>
            </p:cNvPr>
            <p:cNvSpPr txBox="1"/>
            <p:nvPr/>
          </p:nvSpPr>
          <p:spPr>
            <a:xfrm>
              <a:off x="7504384" y="4903074"/>
              <a:ext cx="8146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Didot" panose="02000503000000020003" pitchFamily="2" charset="-79"/>
                  <a:cs typeface="Didot" panose="02000503000000020003" pitchFamily="2" charset="-79"/>
                </a:rPr>
                <a:t>Moni-</a:t>
              </a:r>
            </a:p>
            <a:p>
              <a:r>
                <a:rPr lang="en-US" dirty="0">
                  <a:latin typeface="Didot" panose="02000503000000020003" pitchFamily="2" charset="-79"/>
                  <a:cs typeface="Didot" panose="02000503000000020003" pitchFamily="2" charset="-79"/>
                </a:rPr>
                <a:t>toring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1F78B7-6222-BB46-86A9-392B0FAEE3EB}"/>
                </a:ext>
              </a:extLst>
            </p:cNvPr>
            <p:cNvSpPr txBox="1"/>
            <p:nvPr/>
          </p:nvSpPr>
          <p:spPr>
            <a:xfrm>
              <a:off x="8476590" y="4866288"/>
              <a:ext cx="11432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ML </a:t>
              </a:r>
            </a:p>
            <a:p>
              <a:r>
                <a:rPr lang="en-US" sz="2000" dirty="0">
                  <a:latin typeface="Didot" panose="02000503000000020003" pitchFamily="2" charset="-79"/>
                  <a:cs typeface="Didot" panose="02000503000000020003" pitchFamily="2" charset="-79"/>
                </a:rPr>
                <a:t>Pipeline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2BB5877-3BDB-5F4F-8943-485AC3EA1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42356" y="1158107"/>
              <a:ext cx="1050815" cy="229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3746C53-1B31-6041-91F1-7D3222607080}"/>
                </a:ext>
              </a:extLst>
            </p:cNvPr>
            <p:cNvSpPr txBox="1"/>
            <p:nvPr/>
          </p:nvSpPr>
          <p:spPr>
            <a:xfrm>
              <a:off x="3442134" y="1093075"/>
              <a:ext cx="12234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latin typeface="Didot" panose="02000503000000020003" pitchFamily="2" charset="-79"/>
                  <a:cs typeface="Didot" panose="02000503000000020003" pitchFamily="2" charset="-79"/>
                </a:rPr>
                <a:t>MLOps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2EF10-193A-1647-A676-976F90C5E340}"/>
                </a:ext>
              </a:extLst>
            </p:cNvPr>
            <p:cNvSpPr txBox="1"/>
            <p:nvPr/>
          </p:nvSpPr>
          <p:spPr>
            <a:xfrm>
              <a:off x="2149364" y="6027681"/>
              <a:ext cx="3620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Didot" panose="02000503000000020003" pitchFamily="2" charset="-79"/>
                  <a:cs typeface="Didot" panose="02000503000000020003" pitchFamily="2" charset="-79"/>
                </a:rPr>
                <a:t>Database, Hadoop, Kafka</a:t>
              </a:r>
            </a:p>
          </p:txBody>
        </p:sp>
      </p:grpSp>
      <p:pic>
        <p:nvPicPr>
          <p:cNvPr id="4" name="Picture 2" descr="Data scientist - Free professions and jobs icons">
            <a:extLst>
              <a:ext uri="{FF2B5EF4-FFF2-40B4-BE49-F238E27FC236}">
                <a16:creationId xmlns:a16="http://schemas.microsoft.com/office/drawing/2014/main" id="{D21C28A5-3F96-8E7D-9369-00F783727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346" y="3790122"/>
            <a:ext cx="886332" cy="88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Developer - Free computer icons">
            <a:extLst>
              <a:ext uri="{FF2B5EF4-FFF2-40B4-BE49-F238E27FC236}">
                <a16:creationId xmlns:a16="http://schemas.microsoft.com/office/drawing/2014/main" id="{E7B36D5F-CDEB-2B4B-8B30-587CA5DB4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354" y="5829803"/>
            <a:ext cx="1047246" cy="10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Developer - Free computer icons">
            <a:extLst>
              <a:ext uri="{FF2B5EF4-FFF2-40B4-BE49-F238E27FC236}">
                <a16:creationId xmlns:a16="http://schemas.microsoft.com/office/drawing/2014/main" id="{20A000F0-9A29-81A9-7534-05EFD74E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547" y="2950228"/>
            <a:ext cx="1047246" cy="10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Data scientist - Free professions and jobs icons">
            <a:extLst>
              <a:ext uri="{FF2B5EF4-FFF2-40B4-BE49-F238E27FC236}">
                <a16:creationId xmlns:a16="http://schemas.microsoft.com/office/drawing/2014/main" id="{7C2925A5-4E7F-CA6E-FF4D-23C0013CF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314" y="4799496"/>
            <a:ext cx="799547" cy="79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Developer - Free business and finance icons">
            <a:extLst>
              <a:ext uri="{FF2B5EF4-FFF2-40B4-BE49-F238E27FC236}">
                <a16:creationId xmlns:a16="http://schemas.microsoft.com/office/drawing/2014/main" id="{8DC486FA-85BC-DC6B-4623-64F30080C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70" y="4807948"/>
            <a:ext cx="903740" cy="90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Developer - Free business and finance icons">
            <a:extLst>
              <a:ext uri="{FF2B5EF4-FFF2-40B4-BE49-F238E27FC236}">
                <a16:creationId xmlns:a16="http://schemas.microsoft.com/office/drawing/2014/main" id="{0ADCE143-A36D-078C-0AD7-EFC85D494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48" y="5837582"/>
            <a:ext cx="1020418" cy="102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Developer - Free business and finance icons">
            <a:extLst>
              <a:ext uri="{FF2B5EF4-FFF2-40B4-BE49-F238E27FC236}">
                <a16:creationId xmlns:a16="http://schemas.microsoft.com/office/drawing/2014/main" id="{F90A388D-4593-22A0-F8EB-1F1281761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565" y="2888973"/>
            <a:ext cx="1020418" cy="102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1E53B88-9878-1F65-DC1D-14DA25FB5598}"/>
              </a:ext>
            </a:extLst>
          </p:cNvPr>
          <p:cNvSpPr/>
          <p:nvPr/>
        </p:nvSpPr>
        <p:spPr>
          <a:xfrm>
            <a:off x="0" y="-18446"/>
            <a:ext cx="12188496" cy="1237646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A358C4C-406B-8C91-B032-D46D593A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88496" cy="118110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Interdisciplinary Collaboration </a:t>
            </a:r>
            <a:b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when building AI-based Software</a:t>
            </a:r>
          </a:p>
        </p:txBody>
      </p:sp>
    </p:spTree>
    <p:extLst>
      <p:ext uri="{BB962C8B-B14F-4D97-AF65-F5344CB8AC3E}">
        <p14:creationId xmlns:p14="http://schemas.microsoft.com/office/powerpoint/2010/main" val="16433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3C914C-7B46-E74F-9B8F-F18166ED0615}"/>
              </a:ext>
            </a:extLst>
          </p:cNvPr>
          <p:cNvSpPr txBox="1"/>
          <p:nvPr/>
        </p:nvSpPr>
        <p:spPr>
          <a:xfrm>
            <a:off x="381000" y="5775625"/>
            <a:ext cx="11674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 </a:t>
            </a:r>
            <a:r>
              <a:rPr lang="en-US" b="0" dirty="0">
                <a:effectLst/>
              </a:rPr>
              <a:t>Kelly et al. 2015. Scientific software development viewed as knowledge acquisition: Towards understanding the development of risk-averse scientific software. Journal of Systems and Software.</a:t>
            </a:r>
          </a:p>
          <a:p>
            <a:r>
              <a:rPr lang="en-US" b="0" dirty="0">
                <a:effectLst/>
              </a:rPr>
              <a:t>[3] Katherine A. Lawrence. Walking the Tightrope: The Balancing Acts of a Large e-Research Project. CSCW 2006.</a:t>
            </a:r>
            <a:endParaRPr lang="en-US" dirty="0"/>
          </a:p>
        </p:txBody>
      </p:sp>
      <p:pic>
        <p:nvPicPr>
          <p:cNvPr id="4" name="Picture 2" descr="Scientist - Free user icons">
            <a:extLst>
              <a:ext uri="{FF2B5EF4-FFF2-40B4-BE49-F238E27FC236}">
                <a16:creationId xmlns:a16="http://schemas.microsoft.com/office/drawing/2014/main" id="{8AD2A255-60E7-D31F-7A0E-72D7A65D4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54" y="1897083"/>
            <a:ext cx="1137967" cy="113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cientist - Free people icons">
            <a:extLst>
              <a:ext uri="{FF2B5EF4-FFF2-40B4-BE49-F238E27FC236}">
                <a16:creationId xmlns:a16="http://schemas.microsoft.com/office/drawing/2014/main" id="{03E3C3D3-96F0-99FC-6FB5-DF8AA0A8B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146" y="1867784"/>
            <a:ext cx="1167266" cy="116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eveloper - Free user icons">
            <a:extLst>
              <a:ext uri="{FF2B5EF4-FFF2-40B4-BE49-F238E27FC236}">
                <a16:creationId xmlns:a16="http://schemas.microsoft.com/office/drawing/2014/main" id="{3479312C-4819-3A64-3186-AE2774A75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084" y="1886834"/>
            <a:ext cx="1224414" cy="12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Developer - Free business and finance icons">
            <a:extLst>
              <a:ext uri="{FF2B5EF4-FFF2-40B4-BE49-F238E27FC236}">
                <a16:creationId xmlns:a16="http://schemas.microsoft.com/office/drawing/2014/main" id="{3C8C050C-EBB0-CA34-25FD-F73611DBB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736" y="1870270"/>
            <a:ext cx="1224414" cy="122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BFE3DF-A5A4-1231-AB8C-9E38D087AFF4}"/>
              </a:ext>
            </a:extLst>
          </p:cNvPr>
          <p:cNvSpPr txBox="1"/>
          <p:nvPr/>
        </p:nvSpPr>
        <p:spPr>
          <a:xfrm>
            <a:off x="381000" y="3616009"/>
            <a:ext cx="109537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</a:rPr>
              <a:t>M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ajority of development work is done by scientists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</a:rPr>
              <a:t>P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rofessional </a:t>
            </a:r>
            <a:r>
              <a:rPr lang="en-US" sz="3600" dirty="0">
                <a:latin typeface="Arial" panose="020B0604020202020204" pitchFamily="34" charset="0"/>
              </a:rPr>
              <a:t>SDE </a:t>
            </a:r>
            <a:r>
              <a:rPr lang="en-US" sz="3600" b="0" i="0" dirty="0">
                <a:effectLst/>
                <a:latin typeface="Arial" panose="020B0604020202020204" pitchFamily="34" charset="0"/>
              </a:rPr>
              <a:t>may be employed to create and maintain the software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E0A084-E8F5-B7F7-0E5E-140559106CE7}"/>
              </a:ext>
            </a:extLst>
          </p:cNvPr>
          <p:cNvSpPr/>
          <p:nvPr/>
        </p:nvSpPr>
        <p:spPr>
          <a:xfrm>
            <a:off x="0" y="-18446"/>
            <a:ext cx="12188496" cy="1237645"/>
          </a:xfrm>
          <a:prstGeom prst="rect">
            <a:avLst/>
          </a:prstGeom>
          <a:solidFill>
            <a:srgbClr val="253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F7D47-5DD2-8A49-5047-4C61F9D9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42999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   Our Focus: </a:t>
            </a:r>
            <a:r>
              <a:rPr lang="en-US" dirty="0">
                <a:solidFill>
                  <a:schemeClr val="bg1"/>
                </a:solidFill>
              </a:rPr>
              <a:t>Sustainability </a:t>
            </a:r>
            <a:r>
              <a:rPr lang="en-US" sz="4400" dirty="0">
                <a:solidFill>
                  <a:schemeClr val="bg1"/>
                </a:solidFill>
              </a:rPr>
              <a:t>Challenges </a:t>
            </a:r>
            <a:r>
              <a:rPr lang="en-US" dirty="0">
                <a:solidFill>
                  <a:schemeClr val="bg1"/>
                </a:solidFill>
              </a:rPr>
              <a:t>when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               Building </a:t>
            </a:r>
            <a:r>
              <a:rPr lang="en-US" b="1" dirty="0">
                <a:solidFill>
                  <a:schemeClr val="bg1"/>
                </a:solidFill>
              </a:rPr>
              <a:t>Scientific</a:t>
            </a:r>
            <a:r>
              <a:rPr lang="en-US" dirty="0">
                <a:solidFill>
                  <a:schemeClr val="bg1"/>
                </a:solidFill>
              </a:rPr>
              <a:t> Software in Open-Source</a:t>
            </a:r>
            <a:r>
              <a:rPr lang="en-US" sz="4400" baseline="300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 descr="How To Become an Open Source Contributor | by Emre Savcı | ITNEXT">
            <a:extLst>
              <a:ext uri="{FF2B5EF4-FFF2-40B4-BE49-F238E27FC236}">
                <a16:creationId xmlns:a16="http://schemas.microsoft.com/office/drawing/2014/main" id="{8CBC0C83-D39F-163D-4334-D246BCA91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2" r="60090" b="12536"/>
          <a:stretch/>
        </p:blipFill>
        <p:spPr bwMode="auto">
          <a:xfrm>
            <a:off x="2741387" y="1828800"/>
            <a:ext cx="1449613" cy="127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cience - Free education icons">
            <a:extLst>
              <a:ext uri="{FF2B5EF4-FFF2-40B4-BE49-F238E27FC236}">
                <a16:creationId xmlns:a16="http://schemas.microsoft.com/office/drawing/2014/main" id="{51EF7270-1BFA-E396-BA7C-B4732D8DC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47" y="1809751"/>
            <a:ext cx="1173004" cy="117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ross 17">
            <a:extLst>
              <a:ext uri="{FF2B5EF4-FFF2-40B4-BE49-F238E27FC236}">
                <a16:creationId xmlns:a16="http://schemas.microsoft.com/office/drawing/2014/main" id="{C3B54B62-AC87-6F93-0257-4ED07F5FF860}"/>
              </a:ext>
            </a:extLst>
          </p:cNvPr>
          <p:cNvSpPr/>
          <p:nvPr/>
        </p:nvSpPr>
        <p:spPr>
          <a:xfrm>
            <a:off x="1981789" y="2110132"/>
            <a:ext cx="749157" cy="757238"/>
          </a:xfrm>
          <a:prstGeom prst="plus">
            <a:avLst>
              <a:gd name="adj" fmla="val 3362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>
            <a:extLst>
              <a:ext uri="{FF2B5EF4-FFF2-40B4-BE49-F238E27FC236}">
                <a16:creationId xmlns:a16="http://schemas.microsoft.com/office/drawing/2014/main" id="{2F178F01-8480-D585-DB63-44389C7D158F}"/>
              </a:ext>
            </a:extLst>
          </p:cNvPr>
          <p:cNvSpPr/>
          <p:nvPr/>
        </p:nvSpPr>
        <p:spPr>
          <a:xfrm>
            <a:off x="8103800" y="2129182"/>
            <a:ext cx="749157" cy="757238"/>
          </a:xfrm>
          <a:prstGeom prst="plus">
            <a:avLst>
              <a:gd name="adj" fmla="val 3362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8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C61DD5-99B2-F63A-DA39-C4E4E7DB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64" y="2394256"/>
            <a:ext cx="6533441" cy="282891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419B545-0A34-C474-9030-BC035D4FDB07}"/>
              </a:ext>
            </a:extLst>
          </p:cNvPr>
          <p:cNvSpPr/>
          <p:nvPr/>
        </p:nvSpPr>
        <p:spPr>
          <a:xfrm>
            <a:off x="419100" y="185530"/>
            <a:ext cx="2292626" cy="2292626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Q1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95EF2B-7A7D-427D-051B-DF567354BC2D}"/>
              </a:ext>
            </a:extLst>
          </p:cNvPr>
          <p:cNvSpPr txBox="1">
            <a:spLocks/>
          </p:cNvSpPr>
          <p:nvPr/>
        </p:nvSpPr>
        <p:spPr>
          <a:xfrm>
            <a:off x="3048000" y="540026"/>
            <a:ext cx="9144000" cy="1205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latin typeface="Arial" panose="020B0604020202020204" pitchFamily="34" charset="0"/>
              </a:rPr>
              <a:t>What are the major obstacles when an interdisciplinary team builds and maintains a scientific OSS?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Magnifying glass - Free miscellaneous icons">
            <a:extLst>
              <a:ext uri="{FF2B5EF4-FFF2-40B4-BE49-F238E27FC236}">
                <a16:creationId xmlns:a16="http://schemas.microsoft.com/office/drawing/2014/main" id="{1DB9E470-D387-AB92-6C31-3C543C19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8608" flipH="1">
            <a:off x="6220145" y="1604826"/>
            <a:ext cx="5485941" cy="556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4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14678</TotalTime>
  <Words>710</Words>
  <Application>Microsoft Macintosh PowerPoint</Application>
  <PresentationFormat>Widescreen</PresentationFormat>
  <Paragraphs>168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Slack-Lato</vt:lpstr>
      <vt:lpstr>Zilla Slab</vt:lpstr>
      <vt:lpstr>Abadi MT Condensed Light</vt:lpstr>
      <vt:lpstr>Arial</vt:lpstr>
      <vt:lpstr>Calibri</vt:lpstr>
      <vt:lpstr>Calibri Light</vt:lpstr>
      <vt:lpstr>Didot</vt:lpstr>
      <vt:lpstr>Office Theme</vt:lpstr>
      <vt:lpstr>PowerPoint Presentation</vt:lpstr>
      <vt:lpstr>PowerPoint Presentation</vt:lpstr>
      <vt:lpstr>  Open-Source Scientific Software</vt:lpstr>
      <vt:lpstr>PowerPoint Presentation</vt:lpstr>
      <vt:lpstr>  Takeaway: Sustainability problem can get worse</vt:lpstr>
      <vt:lpstr>PowerPoint Presentation</vt:lpstr>
      <vt:lpstr>  Interdisciplinary Collaboration    when building AI-based Software</vt:lpstr>
      <vt:lpstr>   Our Focus: Sustainability Challenges when                         Building Scientific Software in Open-Source </vt:lpstr>
      <vt:lpstr>PowerPoint Presentation</vt:lpstr>
      <vt:lpstr>PowerPoint Presentation</vt:lpstr>
      <vt:lpstr>   A Case Study on a scientific software in Physics domain </vt:lpstr>
      <vt:lpstr>PowerPoint Presentation</vt:lpstr>
      <vt:lpstr>   A Case Study on a scientific software in Physics domain </vt:lpstr>
      <vt:lpstr>   Q1: Science-related challenges in OSS context </vt:lpstr>
      <vt:lpstr>   Q1: Science-related challenges in OSS context </vt:lpstr>
      <vt:lpstr>   Q1: Science-related challenges in OSS context </vt:lpstr>
      <vt:lpstr>   Conflicts between different mindsets</vt:lpstr>
      <vt:lpstr>   Conflicts between different mindsets</vt:lpstr>
      <vt:lpstr>   A Case Study on a scientific software in Physics domain </vt:lpstr>
      <vt:lpstr>   Q2: OSS-related challenges in scientific community</vt:lpstr>
      <vt:lpstr>Incentives</vt:lpstr>
      <vt:lpstr>PowerPoint Presentation</vt:lpstr>
      <vt:lpstr>PowerPoint Presentation</vt:lpstr>
      <vt:lpstr>Lowering the entry barrier in science</vt:lpstr>
      <vt:lpstr>Recognizing the participation and contribution</vt:lpstr>
      <vt:lpstr>    Acknowledgement</vt:lpstr>
      <vt:lpstr>Understanding the Sustainability Challenges for Building Open-Source Scientific Software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Shurui Zhou</dc:creator>
  <cp:lastModifiedBy>Shurui Zhou</cp:lastModifiedBy>
  <cp:revision>12</cp:revision>
  <dcterms:created xsi:type="dcterms:W3CDTF">2023-04-16T14:10:56Z</dcterms:created>
  <dcterms:modified xsi:type="dcterms:W3CDTF">2023-04-26T20:15:31Z</dcterms:modified>
</cp:coreProperties>
</file>